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0" r:id="rId4"/>
    <p:sldId id="408" r:id="rId5"/>
    <p:sldId id="387" r:id="rId6"/>
    <p:sldId id="398" r:id="rId7"/>
    <p:sldId id="397" r:id="rId8"/>
    <p:sldId id="399" r:id="rId9"/>
    <p:sldId id="389" r:id="rId10"/>
    <p:sldId id="396" r:id="rId11"/>
    <p:sldId id="400" r:id="rId12"/>
    <p:sldId id="401" r:id="rId13"/>
    <p:sldId id="402" r:id="rId14"/>
    <p:sldId id="407" r:id="rId15"/>
    <p:sldId id="391" r:id="rId16"/>
    <p:sldId id="406" r:id="rId17"/>
    <p:sldId id="409" r:id="rId18"/>
    <p:sldId id="403" r:id="rId19"/>
    <p:sldId id="392" r:id="rId20"/>
    <p:sldId id="404" r:id="rId21"/>
    <p:sldId id="405" r:id="rId22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3366FF"/>
    <a:srgbClr val="00B050"/>
    <a:srgbClr val="663300"/>
    <a:srgbClr val="FF6600"/>
    <a:srgbClr val="CC00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9" autoAdjust="0"/>
    <p:restoredTop sz="79754" autoAdjust="0"/>
  </p:normalViewPr>
  <p:slideViewPr>
    <p:cSldViewPr>
      <p:cViewPr>
        <p:scale>
          <a:sx n="70" d="100"/>
          <a:sy n="70" d="100"/>
        </p:scale>
        <p:origin x="-19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026" y="-84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02000" y="0"/>
            <a:ext cx="37750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52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B05B7B27-3770-49A7-A6A7-02DD79721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8555038"/>
            <a:ext cx="488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051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02000" y="0"/>
            <a:ext cx="37750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03499651-9E30-4262-9067-033B2E5F6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8555038"/>
            <a:ext cx="488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686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F59170-EFE2-432B-813D-AFF753D1AC4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6870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71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Schematic symbol and excitation table for the positive edge triggered and negative edge triggered J/K flip-flops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34270-2657-4FA2-96E5-38ACAA6EA1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Definition of the Setup &amp; Hold Time timing parameters for a flip-flop.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C27D8-5315-41B1-A067-8EACC6DB9D4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Definition for the PR (preset) and CLR (clear) Asynchronous input for a D flip-flop.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4F731D-0B8A-4CE7-A6B1-EC06AE643E5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Time diagram showing the effects of the synchronous inputs (D &amp; CLK) and asynchronous inputs (PR &amp; CLR).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B6A953-D306-4978-8CA3-A9538C05966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Schematic symbol and excitation table for the D latch.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40D5A6-3303-497F-9465-100D67E213C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Time diagram example for a transparent D-latch.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93BDE-9110-48D0-8866-D264EC4BD52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details the primary difference between the often confused D flip-flop and D latch.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30F4B8-990D-4E7E-8720-992F93CB57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Summary of the two flip-flops and one latch that we will be using in this course.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CF2199-ED46-4179-AA98-B8688396D83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Datasheet excerpts for a 74LS74 D flip-flop.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8F2EB-C677-4113-AEBA-34EC4FE2B15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Datasheet excerpts for a 74LS76 J/K flip-flop.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75F35-E31A-4260-95E9-EE01AFFDE7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F448B-195B-4A4B-A2D0-5CB8CEAAB72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Datasheet excerpts for a 74LS75 D latch.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0AB87-C298-487E-87FC-094F65F42D4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Definition of sequential logic. Sequential logic can have one or more, inputs and one or more outputs. However, the outputs are a function of both the present value of the inputs and also the previous output values. Thus, sequential logic requires memory to store these previous outputs values.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BB9003-4346-4791-9034-32A7C862CE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Schematic symbol and excitation table for the D flip-flop.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051B30-7CF1-4EC9-B1A3-12F93088DC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Timing diagram example for a D flip-flop.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D8875-1562-46D9-96BE-E9B6A42A42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Schematic symbol and excitation table for the J/K flip-flop.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C5C76F-097C-4770-A0E5-9EE443CA9B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Timing diagram example for a J/K flip-flop.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BC274-DE67-4684-91A7-0C23AA79C6B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1666-B8D6-4B2A-832F-82BC817AA6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Schematic symbol and excitation table for the positive edge triggered and negative edge triggered D flip-flops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Flip-FLops and Latches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 </a:t>
            </a:r>
          </a:p>
          <a:p>
            <a:pPr>
              <a:defRPr/>
            </a:pPr>
            <a:r>
              <a:rPr lang="en-US"/>
              <a:t>3.1 Introduction to Flip-Flops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347B2A-12B2-44EA-B7FF-B36A77A176A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8"/>
          <p:cNvSpPr txBox="1">
            <a:spLocks noChangeArrowheads="1"/>
          </p:cNvSpPr>
          <p:nvPr/>
        </p:nvSpPr>
        <p:spPr bwMode="auto">
          <a:xfrm flipH="1">
            <a:off x="2514600" y="4876800"/>
            <a:ext cx="419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7DDEC-5799-4FA0-8E3B-5F6212683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0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AA21-26F6-4B69-9424-984D5B2F8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3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056D-1C9D-4746-BC83-53748D8B6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8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685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27EF8-E6F3-4963-87D5-5408A304F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51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1C22-DFB4-45CC-AF31-3900AE10D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F3654-41E2-4163-ADBF-C8409535BC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9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15D06-F3C9-4E16-ACAE-D0399EB0E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14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2C78F-34EF-436A-8C7C-A2036D8FC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91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86" y="-1"/>
            <a:ext cx="9154886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83430-CEF0-4877-A486-A25103212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9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3A5B6-FE8E-4085-9ED2-AA7DFC35D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47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DF6E-7FB4-4C2E-A43B-48605B000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F664-6654-4894-BFE9-67E13E363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41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F768-8465-4913-B744-F20D4472C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75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6A6B-E096-4932-9F1B-2C0B0CA8EA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25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C313-55D4-486C-A254-C980589D0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8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13A6-EE81-45BE-B623-FEE65C730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06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A333-F41B-4DF5-913A-F0A1DF229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4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B611-9F15-4E41-A04C-EE3B44E58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D725-0C4C-4065-9F25-E78E1A839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1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604C7-2CE6-4050-B64A-1A25756A1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A403-FC37-4CB8-9633-FCADEC35C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4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E0DF-F465-4FA7-B911-1F9BE3FAA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8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19C2-3296-4A20-8336-000EE2504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4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30C4-64EE-47BF-81BC-3FCF2DA6F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2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C7547B8-31A3-4EC3-9D7A-DCDD17796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30" r:id="rId1"/>
    <p:sldLayoutId id="2147485931" r:id="rId2"/>
    <p:sldLayoutId id="2147485918" r:id="rId3"/>
    <p:sldLayoutId id="2147485932" r:id="rId4"/>
    <p:sldLayoutId id="2147485933" r:id="rId5"/>
    <p:sldLayoutId id="2147485934" r:id="rId6"/>
    <p:sldLayoutId id="2147485919" r:id="rId7"/>
    <p:sldLayoutId id="2147485920" r:id="rId8"/>
    <p:sldLayoutId id="2147485921" r:id="rId9"/>
    <p:sldLayoutId id="2147485935" r:id="rId10"/>
    <p:sldLayoutId id="21474859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43431F9-588D-4C34-92B0-B78C38B9A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6" r:id="rId1"/>
    <p:sldLayoutId id="2147485937" r:id="rId2"/>
    <p:sldLayoutId id="2147485923" r:id="rId3"/>
    <p:sldLayoutId id="2147485938" r:id="rId4"/>
    <p:sldLayoutId id="2147485939" r:id="rId5"/>
    <p:sldLayoutId id="2147485940" r:id="rId6"/>
    <p:sldLayoutId id="2147485924" r:id="rId7"/>
    <p:sldLayoutId id="2147485925" r:id="rId8"/>
    <p:sldLayoutId id="2147485926" r:id="rId9"/>
    <p:sldLayoutId id="2147485941" r:id="rId10"/>
    <p:sldLayoutId id="2147485927" r:id="rId11"/>
    <p:sldLayoutId id="2147485928" r:id="rId12"/>
    <p:sldLayoutId id="214748592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6.wmf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10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Flip-Flops and Latches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POS &amp; NEG Edge Triggered J/K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50C53-0F3B-460B-AC76-991950FF28F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4580" name="TextBox 65"/>
          <p:cNvSpPr txBox="1">
            <a:spLocks noChangeArrowheads="1"/>
          </p:cNvSpPr>
          <p:nvPr/>
        </p:nvSpPr>
        <p:spPr bwMode="auto">
          <a:xfrm>
            <a:off x="2895600" y="1219200"/>
            <a:ext cx="311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Positive Edge Trigger</a:t>
            </a:r>
          </a:p>
        </p:txBody>
      </p:sp>
      <p:sp>
        <p:nvSpPr>
          <p:cNvPr id="24581" name="TextBox 66"/>
          <p:cNvSpPr txBox="1">
            <a:spLocks noChangeArrowheads="1"/>
          </p:cNvSpPr>
          <p:nvPr/>
        </p:nvSpPr>
        <p:spPr bwMode="auto">
          <a:xfrm>
            <a:off x="2819400" y="4114800"/>
            <a:ext cx="324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Negative Edge Trigger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066800" y="3960813"/>
            <a:ext cx="7086600" cy="1587"/>
          </a:xfrm>
          <a:prstGeom prst="line">
            <a:avLst/>
          </a:prstGeom>
          <a:ln w="12700">
            <a:solidFill>
              <a:srgbClr val="0000FF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3" name="Group 39"/>
          <p:cNvGrpSpPr>
            <a:grpSpLocks/>
          </p:cNvGrpSpPr>
          <p:nvPr/>
        </p:nvGrpSpPr>
        <p:grpSpPr bwMode="auto">
          <a:xfrm>
            <a:off x="1295400" y="1722438"/>
            <a:ext cx="2481263" cy="2011362"/>
            <a:chOff x="1253045" y="2758440"/>
            <a:chExt cx="2480755" cy="2011680"/>
          </a:xfrm>
        </p:grpSpPr>
        <p:graphicFrame>
          <p:nvGraphicFramePr>
            <p:cNvPr id="24672" name="Object 9"/>
            <p:cNvGraphicFramePr>
              <a:graphicFrameLocks noChangeAspect="1"/>
            </p:cNvGraphicFramePr>
            <p:nvPr/>
          </p:nvGraphicFramePr>
          <p:xfrm>
            <a:off x="2880360" y="404337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34" name="Equation" r:id="rId4" imgW="190500" imgH="279400" progId="Equation.3">
                    <p:embed/>
                  </p:oleObj>
                </mc:Choice>
                <mc:Fallback>
                  <p:oleObj name="Equation" r:id="rId4" imgW="190500" imgH="2794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360" y="404337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673" name="Group 13"/>
            <p:cNvGrpSpPr>
              <a:grpSpLocks/>
            </p:cNvGrpSpPr>
            <p:nvPr/>
          </p:nvGrpSpPr>
          <p:grpSpPr bwMode="auto">
            <a:xfrm>
              <a:off x="3185160" y="3321526"/>
              <a:ext cx="548640" cy="915988"/>
              <a:chOff x="4211016" y="2362200"/>
              <a:chExt cx="548640" cy="915988"/>
            </a:xfrm>
          </p:grpSpPr>
          <p:cxnSp>
            <p:nvCxnSpPr>
              <p:cNvPr id="70" name="Straight Connector 69"/>
              <p:cNvCxnSpPr/>
              <p:nvPr/>
            </p:nvCxnSpPr>
            <p:spPr bwMode="auto">
              <a:xfrm>
                <a:off x="4210493" y="2362765"/>
                <a:ext cx="549163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>
                <a:off x="4210493" y="3277310"/>
                <a:ext cx="549163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1813318" y="2758440"/>
              <a:ext cx="1371319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675" name="TextBox 44"/>
            <p:cNvSpPr txBox="1">
              <a:spLocks noChangeArrowheads="1"/>
            </p:cNvSpPr>
            <p:nvPr/>
          </p:nvSpPr>
          <p:spPr bwMode="auto">
            <a:xfrm>
              <a:off x="1877885" y="408432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K</a:t>
              </a:r>
              <a:endParaRPr lang="en-US" b="1"/>
            </a:p>
          </p:txBody>
        </p:sp>
        <p:sp>
          <p:nvSpPr>
            <p:cNvPr id="24676" name="TextBox 45"/>
            <p:cNvSpPr txBox="1">
              <a:spLocks noChangeArrowheads="1"/>
            </p:cNvSpPr>
            <p:nvPr/>
          </p:nvSpPr>
          <p:spPr bwMode="auto">
            <a:xfrm>
              <a:off x="1877885" y="3158045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J</a:t>
              </a:r>
              <a:endParaRPr lang="en-US" b="1"/>
            </a:p>
          </p:txBody>
        </p:sp>
        <p:sp>
          <p:nvSpPr>
            <p:cNvPr id="24677" name="TextBox 46"/>
            <p:cNvSpPr txBox="1">
              <a:spLocks noChangeArrowheads="1"/>
            </p:cNvSpPr>
            <p:nvPr/>
          </p:nvSpPr>
          <p:spPr bwMode="auto">
            <a:xfrm>
              <a:off x="2804160" y="316992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1821204" y="3647630"/>
              <a:ext cx="274680" cy="274582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679" name="TextBox 49"/>
            <p:cNvSpPr txBox="1">
              <a:spLocks noChangeArrowheads="1"/>
            </p:cNvSpPr>
            <p:nvPr/>
          </p:nvSpPr>
          <p:spPr bwMode="auto">
            <a:xfrm>
              <a:off x="2062347" y="3615245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grpSp>
          <p:nvGrpSpPr>
            <p:cNvPr id="24680" name="Group 44"/>
            <p:cNvGrpSpPr>
              <a:grpSpLocks/>
            </p:cNvGrpSpPr>
            <p:nvPr/>
          </p:nvGrpSpPr>
          <p:grpSpPr bwMode="auto">
            <a:xfrm>
              <a:off x="1253045" y="3321526"/>
              <a:ext cx="563880" cy="915988"/>
              <a:chOff x="1264920" y="2132806"/>
              <a:chExt cx="563880" cy="915988"/>
            </a:xfrm>
          </p:grpSpPr>
          <p:cxnSp>
            <p:nvCxnSpPr>
              <p:cNvPr id="53" name="Straight Connector 10"/>
              <p:cNvCxnSpPr/>
              <p:nvPr/>
            </p:nvCxnSpPr>
            <p:spPr bwMode="auto">
              <a:xfrm flipH="1">
                <a:off x="1264920" y="2133371"/>
                <a:ext cx="54757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flipH="1">
                <a:off x="1264920" y="3047916"/>
                <a:ext cx="54757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 bwMode="auto">
              <a:xfrm flipH="1">
                <a:off x="1280792" y="2590643"/>
                <a:ext cx="54757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84" name="Group 87"/>
          <p:cNvGrpSpPr>
            <a:grpSpLocks/>
          </p:cNvGrpSpPr>
          <p:nvPr/>
        </p:nvGrpSpPr>
        <p:grpSpPr bwMode="auto">
          <a:xfrm>
            <a:off x="1295400" y="4616450"/>
            <a:ext cx="2481263" cy="2011363"/>
            <a:chOff x="1295400" y="4769068"/>
            <a:chExt cx="2480755" cy="2011680"/>
          </a:xfrm>
        </p:grpSpPr>
        <p:graphicFrame>
          <p:nvGraphicFramePr>
            <p:cNvPr id="24657" name="Object 8"/>
            <p:cNvGraphicFramePr>
              <a:graphicFrameLocks noChangeAspect="1"/>
            </p:cNvGraphicFramePr>
            <p:nvPr/>
          </p:nvGraphicFramePr>
          <p:xfrm>
            <a:off x="2922715" y="6054004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35" name="Equation" r:id="rId6" imgW="190500" imgH="279400" progId="Equation.3">
                    <p:embed/>
                  </p:oleObj>
                </mc:Choice>
                <mc:Fallback>
                  <p:oleObj name="Equation" r:id="rId6" imgW="190500" imgH="2794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2715" y="6054004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658" name="Group 13"/>
            <p:cNvGrpSpPr>
              <a:grpSpLocks/>
            </p:cNvGrpSpPr>
            <p:nvPr/>
          </p:nvGrpSpPr>
          <p:grpSpPr bwMode="auto">
            <a:xfrm>
              <a:off x="3227515" y="5332154"/>
              <a:ext cx="548640" cy="915988"/>
              <a:chOff x="4211016" y="2362200"/>
              <a:chExt cx="548640" cy="915988"/>
            </a:xfrm>
          </p:grpSpPr>
          <p:cxnSp>
            <p:nvCxnSpPr>
              <p:cNvPr id="86" name="Straight Connector 85"/>
              <p:cNvCxnSpPr/>
              <p:nvPr/>
            </p:nvCxnSpPr>
            <p:spPr bwMode="auto">
              <a:xfrm>
                <a:off x="4210493" y="2362766"/>
                <a:ext cx="549163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>
                <a:off x="4210493" y="3277310"/>
                <a:ext cx="549163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Rectangle 75"/>
            <p:cNvSpPr/>
            <p:nvPr/>
          </p:nvSpPr>
          <p:spPr>
            <a:xfrm>
              <a:off x="1855673" y="4769068"/>
              <a:ext cx="1371319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660" name="TextBox 76"/>
            <p:cNvSpPr txBox="1">
              <a:spLocks noChangeArrowheads="1"/>
            </p:cNvSpPr>
            <p:nvPr/>
          </p:nvSpPr>
          <p:spPr bwMode="auto">
            <a:xfrm>
              <a:off x="1920240" y="6094948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K</a:t>
              </a:r>
              <a:endParaRPr lang="en-US" b="1"/>
            </a:p>
          </p:txBody>
        </p:sp>
        <p:sp>
          <p:nvSpPr>
            <p:cNvPr id="24661" name="TextBox 77"/>
            <p:cNvSpPr txBox="1">
              <a:spLocks noChangeArrowheads="1"/>
            </p:cNvSpPr>
            <p:nvPr/>
          </p:nvSpPr>
          <p:spPr bwMode="auto">
            <a:xfrm>
              <a:off x="1920240" y="5168673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J</a:t>
              </a:r>
              <a:endParaRPr lang="en-US" b="1"/>
            </a:p>
          </p:txBody>
        </p:sp>
        <p:sp>
          <p:nvSpPr>
            <p:cNvPr id="24662" name="TextBox 78"/>
            <p:cNvSpPr txBox="1">
              <a:spLocks noChangeArrowheads="1"/>
            </p:cNvSpPr>
            <p:nvPr/>
          </p:nvSpPr>
          <p:spPr bwMode="auto">
            <a:xfrm>
              <a:off x="2846515" y="5180548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  <p:sp>
          <p:nvSpPr>
            <p:cNvPr id="80" name="Isosceles Triangle 79"/>
            <p:cNvSpPr/>
            <p:nvPr/>
          </p:nvSpPr>
          <p:spPr>
            <a:xfrm rot="5400000">
              <a:off x="1863559" y="5658258"/>
              <a:ext cx="274681" cy="274582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664" name="TextBox 80"/>
            <p:cNvSpPr txBox="1">
              <a:spLocks noChangeArrowheads="1"/>
            </p:cNvSpPr>
            <p:nvPr/>
          </p:nvSpPr>
          <p:spPr bwMode="auto">
            <a:xfrm>
              <a:off x="2104702" y="5625873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grpSp>
          <p:nvGrpSpPr>
            <p:cNvPr id="24665" name="Group 44"/>
            <p:cNvGrpSpPr>
              <a:grpSpLocks/>
            </p:cNvGrpSpPr>
            <p:nvPr/>
          </p:nvGrpSpPr>
          <p:grpSpPr bwMode="auto">
            <a:xfrm>
              <a:off x="1295400" y="5332154"/>
              <a:ext cx="563880" cy="915988"/>
              <a:chOff x="1264920" y="2132806"/>
              <a:chExt cx="563880" cy="915988"/>
            </a:xfrm>
          </p:grpSpPr>
          <p:cxnSp>
            <p:nvCxnSpPr>
              <p:cNvPr id="83" name="Straight Connector 10"/>
              <p:cNvCxnSpPr/>
              <p:nvPr/>
            </p:nvCxnSpPr>
            <p:spPr bwMode="auto">
              <a:xfrm flipH="1">
                <a:off x="1264920" y="2133372"/>
                <a:ext cx="54757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 bwMode="auto">
              <a:xfrm flipH="1">
                <a:off x="1264920" y="3047916"/>
                <a:ext cx="54757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 bwMode="auto">
              <a:xfrm flipH="1">
                <a:off x="1280792" y="2590644"/>
                <a:ext cx="54757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/>
            <p:cNvSpPr/>
            <p:nvPr/>
          </p:nvSpPr>
          <p:spPr bwMode="auto">
            <a:xfrm>
              <a:off x="1619184" y="5682025"/>
              <a:ext cx="228553" cy="2286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4953000" y="1731963"/>
          <a:ext cx="2286000" cy="2194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640080"/>
                <a:gridCol w="548640"/>
              </a:tblGrid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58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: Rising Edge of Clock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18" name="Object 3"/>
          <p:cNvGraphicFramePr>
            <a:graphicFrameLocks noChangeAspect="1"/>
          </p:cNvGraphicFramePr>
          <p:nvPr/>
        </p:nvGraphicFramePr>
        <p:xfrm>
          <a:off x="6858000" y="1797050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6" name="Equation" r:id="rId7" imgW="190335" imgH="215713" progId="Equation.3">
                  <p:embed/>
                </p:oleObj>
              </mc:Choice>
              <mc:Fallback>
                <p:oleObj name="Equation" r:id="rId7" imgW="190335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797050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3"/>
          <p:cNvGraphicFramePr>
            <a:graphicFrameLocks noChangeAspect="1"/>
          </p:cNvGraphicFramePr>
          <p:nvPr/>
        </p:nvGraphicFramePr>
        <p:xfrm>
          <a:off x="6878638" y="3222625"/>
          <a:ext cx="2746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7" name="Equation" r:id="rId9" imgW="253890" imgH="291973" progId="Equation.3">
                  <p:embed/>
                </p:oleObj>
              </mc:Choice>
              <mc:Fallback>
                <p:oleObj name="Equation" r:id="rId9" imgW="253890" imgH="29197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638" y="3222625"/>
                        <a:ext cx="274637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"/>
          <p:cNvGraphicFramePr>
            <a:graphicFrameLocks noChangeAspect="1"/>
          </p:cNvGraphicFramePr>
          <p:nvPr/>
        </p:nvGraphicFramePr>
        <p:xfrm>
          <a:off x="6858000" y="2165350"/>
          <a:ext cx="27463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Equation" r:id="rId11" imgW="253890" imgH="279279" progId="Equation.3">
                  <p:embed/>
                </p:oleObj>
              </mc:Choice>
              <mc:Fallback>
                <p:oleObj name="Equation" r:id="rId11" imgW="253890" imgH="27927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65350"/>
                        <a:ext cx="27463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4953000" y="4621213"/>
          <a:ext cx="2286000" cy="2194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640080"/>
                <a:gridCol w="548640"/>
              </a:tblGrid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99" marB="45699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58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: Falling Edge of Clock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9" marB="4569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54" name="Object 5"/>
          <p:cNvGraphicFramePr>
            <a:graphicFrameLocks noChangeAspect="1"/>
          </p:cNvGraphicFramePr>
          <p:nvPr/>
        </p:nvGraphicFramePr>
        <p:xfrm>
          <a:off x="6842125" y="4679950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" name="Equation" r:id="rId13" imgW="190335" imgH="215713" progId="Equation.3">
                  <p:embed/>
                </p:oleObj>
              </mc:Choice>
              <mc:Fallback>
                <p:oleObj name="Equation" r:id="rId13" imgW="190335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4679950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55" name="Object 6"/>
          <p:cNvGraphicFramePr>
            <a:graphicFrameLocks noChangeAspect="1"/>
          </p:cNvGraphicFramePr>
          <p:nvPr/>
        </p:nvGraphicFramePr>
        <p:xfrm>
          <a:off x="6862763" y="6105525"/>
          <a:ext cx="2746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Equation" r:id="rId14" imgW="253890" imgH="291973" progId="Equation.3">
                  <p:embed/>
                </p:oleObj>
              </mc:Choice>
              <mc:Fallback>
                <p:oleObj name="Equation" r:id="rId14" imgW="253890" imgH="29197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763" y="6105525"/>
                        <a:ext cx="274637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56" name="Object 7"/>
          <p:cNvGraphicFramePr>
            <a:graphicFrameLocks noChangeAspect="1"/>
          </p:cNvGraphicFramePr>
          <p:nvPr/>
        </p:nvGraphicFramePr>
        <p:xfrm>
          <a:off x="6842125" y="5048250"/>
          <a:ext cx="27463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Equation" r:id="rId15" imgW="253890" imgH="279279" progId="Equation.3">
                  <p:embed/>
                </p:oleObj>
              </mc:Choice>
              <mc:Fallback>
                <p:oleObj name="Equation" r:id="rId15" imgW="253890" imgH="27927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5048250"/>
                        <a:ext cx="27463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Flip-Flop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16F4C-5F1F-4171-AED7-1166844DCC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27730" name="Group 82"/>
          <p:cNvGraphicFramePr>
            <a:graphicFrameLocks noGrp="1"/>
          </p:cNvGraphicFramePr>
          <p:nvPr/>
        </p:nvGraphicFramePr>
        <p:xfrm>
          <a:off x="457200" y="1401763"/>
          <a:ext cx="8077200" cy="3245074"/>
        </p:xfrm>
        <a:graphic>
          <a:graphicData uri="http://schemas.openxmlformats.org/drawingml/2006/table">
            <a:tbl>
              <a:tblPr/>
              <a:tblGrid>
                <a:gridCol w="1295400"/>
                <a:gridCol w="3810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914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Input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(D,J, or K)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059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Setup Time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Hold Time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Clock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flipH="1">
            <a:off x="4419600" y="2665413"/>
            <a:ext cx="914400" cy="1587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 flipH="1">
            <a:off x="5334000" y="3122613"/>
            <a:ext cx="1371600" cy="1587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80" name="TextBox 26"/>
          <p:cNvSpPr txBox="1">
            <a:spLocks noChangeArrowheads="1"/>
          </p:cNvSpPr>
          <p:nvPr/>
        </p:nvSpPr>
        <p:spPr bwMode="auto">
          <a:xfrm>
            <a:off x="533400" y="4495800"/>
            <a:ext cx="8610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Setup Time (t</a:t>
            </a:r>
            <a:r>
              <a:rPr lang="en-US" sz="2000" b="1" baseline="-25000"/>
              <a:t>S</a:t>
            </a:r>
            <a:r>
              <a:rPr lang="en-US" sz="2000" b="1"/>
              <a:t>)</a:t>
            </a:r>
            <a:r>
              <a:rPr lang="en-US" sz="2000"/>
              <a:t>: The time interval </a:t>
            </a:r>
            <a:r>
              <a:rPr lang="en-US" sz="2000" u="sng"/>
              <a:t>before</a:t>
            </a:r>
            <a:r>
              <a:rPr lang="en-US" sz="2000"/>
              <a:t> the active transition of the clock signal during which the data input (D, J, or K) must be maintained.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/>
              <a:t>Hold Time (t</a:t>
            </a:r>
            <a:r>
              <a:rPr lang="en-US" sz="2000" b="1" baseline="-25000"/>
              <a:t>H</a:t>
            </a:r>
            <a:r>
              <a:rPr lang="en-US" sz="2000" b="1"/>
              <a:t>)</a:t>
            </a:r>
            <a:r>
              <a:rPr lang="en-US" sz="2000"/>
              <a:t>: The time interval </a:t>
            </a:r>
            <a:r>
              <a:rPr lang="en-US" sz="2000" u="sng"/>
              <a:t>after</a:t>
            </a:r>
            <a:r>
              <a:rPr lang="en-US" sz="2000"/>
              <a:t> the active transition of the clock signal during which the data input (D, J, or K) must be maintained.</a:t>
            </a:r>
            <a:endParaRPr lang="en-US" sz="20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58E16-5FC5-4F7A-A076-E861FED940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5463" y="4403725"/>
          <a:ext cx="7323137" cy="237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46"/>
                <a:gridCol w="823046"/>
                <a:gridCol w="823046"/>
                <a:gridCol w="823046"/>
                <a:gridCol w="735183"/>
                <a:gridCol w="735183"/>
                <a:gridCol w="2560587"/>
              </a:tblGrid>
              <a:tr h="54878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PRESET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CLEAR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CLOCK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Asynchronous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Preset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Asynchronous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ILLEGAL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CONDITION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32" marB="4573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6684" name="Group 41"/>
          <p:cNvGrpSpPr>
            <a:grpSpLocks/>
          </p:cNvGrpSpPr>
          <p:nvPr/>
        </p:nvGrpSpPr>
        <p:grpSpPr bwMode="auto">
          <a:xfrm>
            <a:off x="6218238" y="1371600"/>
            <a:ext cx="2468562" cy="3103563"/>
            <a:chOff x="5486400" y="1668449"/>
            <a:chExt cx="2468880" cy="3102995"/>
          </a:xfrm>
        </p:grpSpPr>
        <p:graphicFrame>
          <p:nvGraphicFramePr>
            <p:cNvPr id="26691" name="Object 6"/>
            <p:cNvGraphicFramePr>
              <a:graphicFrameLocks noChangeAspect="1"/>
            </p:cNvGraphicFramePr>
            <p:nvPr/>
          </p:nvGraphicFramePr>
          <p:xfrm>
            <a:off x="7101840" y="349473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9" name="Equation" r:id="rId4" imgW="190500" imgH="279400" progId="Equation.3">
                    <p:embed/>
                  </p:oleObj>
                </mc:Choice>
                <mc:Fallback>
                  <p:oleObj name="Equation" r:id="rId4" imgW="190500" imgH="279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1840" y="349473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692" name="Group 13"/>
            <p:cNvGrpSpPr>
              <a:grpSpLocks/>
            </p:cNvGrpSpPr>
            <p:nvPr/>
          </p:nvGrpSpPr>
          <p:grpSpPr bwMode="auto">
            <a:xfrm>
              <a:off x="7406640" y="2772886"/>
              <a:ext cx="548640" cy="915988"/>
              <a:chOff x="4211016" y="2362200"/>
              <a:chExt cx="548640" cy="915988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4210310" y="2362461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4210310" y="3276693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93" name="Group 12"/>
            <p:cNvGrpSpPr>
              <a:grpSpLocks/>
            </p:cNvGrpSpPr>
            <p:nvPr/>
          </p:nvGrpSpPr>
          <p:grpSpPr bwMode="auto">
            <a:xfrm>
              <a:off x="5486400" y="2772886"/>
              <a:ext cx="548640" cy="915988"/>
              <a:chOff x="2575560" y="2362200"/>
              <a:chExt cx="548640" cy="915988"/>
            </a:xfrm>
          </p:grpSpPr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2575560" y="2362461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2575560" y="3276693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035746" y="2209688"/>
              <a:ext cx="1370188" cy="2012582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5400000">
              <a:off x="6034994" y="3550044"/>
              <a:ext cx="274587" cy="273085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696" name="TextBox 11"/>
            <p:cNvSpPr txBox="1">
              <a:spLocks noChangeArrowheads="1"/>
            </p:cNvSpPr>
            <p:nvPr/>
          </p:nvSpPr>
          <p:spPr bwMode="auto">
            <a:xfrm>
              <a:off x="6263640" y="3535680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sp>
          <p:nvSpPr>
            <p:cNvPr id="26697" name="TextBox 12"/>
            <p:cNvSpPr txBox="1">
              <a:spLocks noChangeArrowheads="1"/>
            </p:cNvSpPr>
            <p:nvPr/>
          </p:nvSpPr>
          <p:spPr bwMode="auto">
            <a:xfrm>
              <a:off x="6111240" y="262128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D</a:t>
              </a:r>
              <a:endParaRPr lang="en-US" b="1"/>
            </a:p>
          </p:txBody>
        </p:sp>
        <p:sp>
          <p:nvSpPr>
            <p:cNvPr id="26698" name="TextBox 13"/>
            <p:cNvSpPr txBox="1">
              <a:spLocks noChangeArrowheads="1"/>
            </p:cNvSpPr>
            <p:nvPr/>
          </p:nvSpPr>
          <p:spPr bwMode="auto">
            <a:xfrm>
              <a:off x="7025640" y="262128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  <p:sp>
          <p:nvSpPr>
            <p:cNvPr id="26699" name="TextBox 34"/>
            <p:cNvSpPr txBox="1">
              <a:spLocks noChangeArrowheads="1"/>
            </p:cNvSpPr>
            <p:nvPr/>
          </p:nvSpPr>
          <p:spPr bwMode="auto">
            <a:xfrm>
              <a:off x="6468927" y="2209800"/>
              <a:ext cx="4683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PR</a:t>
              </a:r>
              <a:endParaRPr lang="en-US" b="1"/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16200000" flipH="1">
              <a:off x="6428788" y="4496063"/>
              <a:ext cx="549174" cy="158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5400000" flipH="1" flipV="1">
              <a:off x="6428788" y="1942243"/>
              <a:ext cx="549174" cy="158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02" name="TextBox 37"/>
            <p:cNvSpPr txBox="1">
              <a:spLocks noChangeArrowheads="1"/>
            </p:cNvSpPr>
            <p:nvPr/>
          </p:nvSpPr>
          <p:spPr bwMode="auto">
            <a:xfrm>
              <a:off x="6400800" y="3886200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CLR</a:t>
              </a:r>
              <a:endParaRPr lang="en-US" b="1"/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588267" y="4227031"/>
              <a:ext cx="228629" cy="2285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588267" y="1973193"/>
              <a:ext cx="228629" cy="2285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6685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Inputs</a:t>
            </a:r>
          </a:p>
        </p:txBody>
      </p:sp>
      <p:graphicFrame>
        <p:nvGraphicFramePr>
          <p:cNvPr id="26686" name="Object 3"/>
          <p:cNvGraphicFramePr>
            <a:graphicFrameLocks noChangeAspect="1"/>
          </p:cNvGraphicFramePr>
          <p:nvPr/>
        </p:nvGraphicFramePr>
        <p:xfrm>
          <a:off x="4810125" y="4435475"/>
          <a:ext cx="2349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Equation" r:id="rId6" imgW="190500" imgH="279400" progId="Equation.3">
                  <p:embed/>
                </p:oleObj>
              </mc:Choice>
              <mc:Fallback>
                <p:oleObj name="Equation" r:id="rId6" imgW="1905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4435475"/>
                        <a:ext cx="2349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7" name="Object 3"/>
          <p:cNvGraphicFramePr>
            <a:graphicFrameLocks noChangeAspect="1"/>
          </p:cNvGraphicFramePr>
          <p:nvPr/>
        </p:nvGraphicFramePr>
        <p:xfrm>
          <a:off x="4070350" y="4495800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Equation" r:id="rId8" imgW="190335" imgH="215713" progId="Equation.3">
                  <p:embed/>
                </p:oleObj>
              </mc:Choice>
              <mc:Fallback>
                <p:oleObj name="Equation" r:id="rId8" imgW="190335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4495800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8" name="TextBox 43"/>
          <p:cNvSpPr txBox="1">
            <a:spLocks noChangeArrowheads="1"/>
          </p:cNvSpPr>
          <p:nvPr/>
        </p:nvSpPr>
        <p:spPr bwMode="auto">
          <a:xfrm>
            <a:off x="381000" y="1295400"/>
            <a:ext cx="5867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200"/>
              <a:t>Asynchronous inputs (Preset &amp; Clear) are used to override the clock/data inputs and force the outputs to a predefined state.</a:t>
            </a:r>
          </a:p>
          <a:p>
            <a:pPr eaLnBrk="1" hangingPunct="1">
              <a:spcAft>
                <a:spcPts val="1200"/>
              </a:spcAft>
            </a:pPr>
            <a:r>
              <a:rPr lang="en-US" sz="2200"/>
              <a:t>The Preset (PR) input forces the output to:</a:t>
            </a:r>
          </a:p>
          <a:p>
            <a:pPr eaLnBrk="1" hangingPunct="1">
              <a:spcAft>
                <a:spcPts val="1200"/>
              </a:spcAft>
            </a:pPr>
            <a:endParaRPr lang="en-US" sz="2200"/>
          </a:p>
          <a:p>
            <a:pPr eaLnBrk="1" hangingPunct="1">
              <a:spcAft>
                <a:spcPts val="1200"/>
              </a:spcAft>
            </a:pPr>
            <a:r>
              <a:rPr lang="en-US" sz="2200"/>
              <a:t>The Clear (CLR) input forces the output to:</a:t>
            </a:r>
          </a:p>
        </p:txBody>
      </p:sp>
      <p:graphicFrame>
        <p:nvGraphicFramePr>
          <p:cNvPr id="26689" name="Object 4"/>
          <p:cNvGraphicFramePr>
            <a:graphicFrameLocks noChangeAspect="1"/>
          </p:cNvGraphicFramePr>
          <p:nvPr/>
        </p:nvGraphicFramePr>
        <p:xfrm>
          <a:off x="938213" y="2843213"/>
          <a:ext cx="233838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2" name="Equation" r:id="rId10" imgW="1282700" imgH="279400" progId="Equation.3">
                  <p:embed/>
                </p:oleObj>
              </mc:Choice>
              <mc:Fallback>
                <p:oleObj name="Equation" r:id="rId10" imgW="12827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2843213"/>
                        <a:ext cx="2338387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90" name="Object 5"/>
          <p:cNvGraphicFramePr>
            <a:graphicFrameLocks noChangeAspect="1"/>
          </p:cNvGraphicFramePr>
          <p:nvPr/>
        </p:nvGraphicFramePr>
        <p:xfrm>
          <a:off x="938213" y="3833813"/>
          <a:ext cx="233838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3" name="Equation" r:id="rId12" imgW="1282700" imgH="279400" progId="Equation.3">
                  <p:embed/>
                </p:oleObj>
              </mc:Choice>
              <mc:Fallback>
                <p:oleObj name="Equation" r:id="rId12" imgW="12827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833813"/>
                        <a:ext cx="2338387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Flip-Flop: PR &amp; CLR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5075E-7747-46B0-AC56-8EB50B8C86E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57200" y="2339975"/>
          <a:ext cx="7918448" cy="383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81"/>
                <a:gridCol w="250215"/>
                <a:gridCol w="277470"/>
                <a:gridCol w="346671"/>
                <a:gridCol w="2082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66163"/>
                <a:gridCol w="288778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  <a:gridCol w="277470"/>
              </a:tblGrid>
              <a:tr h="243822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12" marB="45712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416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5" marR="91435" marT="45712" marB="45712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133475" y="2295525"/>
            <a:ext cx="642938" cy="3405188"/>
            <a:chOff x="1133154" y="2295041"/>
            <a:chExt cx="643027" cy="3405555"/>
          </a:xfrm>
        </p:grpSpPr>
        <p:sp>
          <p:nvSpPr>
            <p:cNvPr id="6" name="Arc 5"/>
            <p:cNvSpPr/>
            <p:nvPr/>
          </p:nvSpPr>
          <p:spPr bwMode="auto">
            <a:xfrm>
              <a:off x="1166497" y="2423643"/>
              <a:ext cx="609684" cy="3276953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Arc 6"/>
            <p:cNvSpPr/>
            <p:nvPr/>
          </p:nvSpPr>
          <p:spPr bwMode="auto">
            <a:xfrm>
              <a:off x="1133154" y="2295041"/>
              <a:ext cx="603334" cy="2505345"/>
            </a:xfrm>
            <a:prstGeom prst="arc">
              <a:avLst>
                <a:gd name="adj1" fmla="val 17783580"/>
                <a:gd name="adj2" fmla="val 5389273"/>
              </a:avLst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5" name="Arc 14"/>
          <p:cNvSpPr/>
          <p:nvPr/>
        </p:nvSpPr>
        <p:spPr bwMode="auto">
          <a:xfrm>
            <a:off x="2819400" y="2574925"/>
            <a:ext cx="228600" cy="1143000"/>
          </a:xfrm>
          <a:prstGeom prst="arc">
            <a:avLst>
              <a:gd name="adj1" fmla="val 16204919"/>
              <a:gd name="adj2" fmla="val 5124271"/>
            </a:avLst>
          </a:prstGeom>
          <a:ln w="12700">
            <a:solidFill>
              <a:srgbClr val="FF0000"/>
            </a:solidFill>
            <a:headEnd type="stealth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49675" y="2895600"/>
            <a:ext cx="6159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Q=1</a:t>
            </a:r>
          </a:p>
          <a:p>
            <a:pPr algn="ctr" eaLnBrk="1" hangingPunct="1"/>
            <a:r>
              <a:rPr lang="en-US" sz="1100" b="1"/>
              <a:t>Preset</a:t>
            </a:r>
            <a:endParaRPr lang="en-US" sz="1400" b="1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171700" y="1920875"/>
            <a:ext cx="7826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  <a:p>
            <a:pPr algn="ctr" eaLnBrk="1" hangingPunct="1"/>
            <a:r>
              <a:rPr lang="en-US" sz="1100" b="1"/>
              <a:t>Clocked</a:t>
            </a:r>
            <a:endParaRPr lang="en-US" sz="1400" b="1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343400" y="193675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  <a:p>
            <a:pPr algn="ctr" eaLnBrk="1" hangingPunct="1"/>
            <a:r>
              <a:rPr lang="en-US" sz="1100" b="1"/>
              <a:t>Clocked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974975" y="2895600"/>
            <a:ext cx="62706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Q=1</a:t>
            </a:r>
          </a:p>
          <a:p>
            <a:pPr algn="ctr" eaLnBrk="1" hangingPunct="1"/>
            <a:r>
              <a:rPr lang="en-US" sz="1100" b="1"/>
              <a:t>Preset</a:t>
            </a:r>
            <a:endParaRPr lang="en-US" sz="1400" b="1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734300" y="1936750"/>
            <a:ext cx="7667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  <a:p>
            <a:pPr algn="ctr" eaLnBrk="1" hangingPunct="1"/>
            <a:r>
              <a:rPr lang="en-US" sz="1100" b="1"/>
              <a:t>Clocked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00800" y="3422650"/>
            <a:ext cx="5365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Q=0</a:t>
            </a:r>
          </a:p>
          <a:p>
            <a:pPr algn="ctr" eaLnBrk="1" hangingPunct="1"/>
            <a:r>
              <a:rPr lang="en-US" sz="1100" b="1"/>
              <a:t>Clear</a:t>
            </a:r>
            <a:endParaRPr lang="en-US" sz="1400" b="1"/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351088" y="2538413"/>
            <a:ext cx="439737" cy="3257550"/>
            <a:chOff x="2351694" y="2538453"/>
            <a:chExt cx="438804" cy="3256739"/>
          </a:xfrm>
        </p:grpSpPr>
        <p:sp>
          <p:nvSpPr>
            <p:cNvPr id="46" name="Arc 45"/>
            <p:cNvSpPr/>
            <p:nvPr/>
          </p:nvSpPr>
          <p:spPr bwMode="auto">
            <a:xfrm>
              <a:off x="2351694" y="2725731"/>
              <a:ext cx="438804" cy="3069461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7" name="Arc 46"/>
            <p:cNvSpPr/>
            <p:nvPr/>
          </p:nvSpPr>
          <p:spPr bwMode="auto">
            <a:xfrm>
              <a:off x="2370704" y="2538453"/>
              <a:ext cx="380192" cy="2629832"/>
            </a:xfrm>
            <a:prstGeom prst="arc">
              <a:avLst>
                <a:gd name="adj1" fmla="val 16973205"/>
                <a:gd name="adj2" fmla="val 5389273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662613" y="2159000"/>
            <a:ext cx="412750" cy="3589338"/>
            <a:chOff x="5662109" y="2159371"/>
            <a:chExt cx="412532" cy="3588523"/>
          </a:xfrm>
        </p:grpSpPr>
        <p:sp>
          <p:nvSpPr>
            <p:cNvPr id="49" name="Arc 48"/>
            <p:cNvSpPr/>
            <p:nvPr/>
          </p:nvSpPr>
          <p:spPr bwMode="auto">
            <a:xfrm>
              <a:off x="5662109" y="2159371"/>
              <a:ext cx="412532" cy="3588523"/>
            </a:xfrm>
            <a:prstGeom prst="arc">
              <a:avLst>
                <a:gd name="adj1" fmla="val 16527894"/>
                <a:gd name="adj2" fmla="val 5420271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Arc 49"/>
            <p:cNvSpPr/>
            <p:nvPr/>
          </p:nvSpPr>
          <p:spPr bwMode="auto">
            <a:xfrm>
              <a:off x="5687496" y="2591073"/>
              <a:ext cx="383972" cy="2220409"/>
            </a:xfrm>
            <a:prstGeom prst="arc">
              <a:avLst>
                <a:gd name="adj1" fmla="val 17202605"/>
                <a:gd name="adj2" fmla="val 5389273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6677025" y="2295525"/>
            <a:ext cx="642938" cy="3405188"/>
            <a:chOff x="6677494" y="2295041"/>
            <a:chExt cx="643027" cy="3405555"/>
          </a:xfrm>
        </p:grpSpPr>
        <p:sp>
          <p:nvSpPr>
            <p:cNvPr id="52" name="Arc 51"/>
            <p:cNvSpPr/>
            <p:nvPr/>
          </p:nvSpPr>
          <p:spPr bwMode="auto">
            <a:xfrm>
              <a:off x="6710837" y="2423643"/>
              <a:ext cx="609684" cy="3276953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3" name="Arc 52"/>
            <p:cNvSpPr/>
            <p:nvPr/>
          </p:nvSpPr>
          <p:spPr bwMode="auto">
            <a:xfrm>
              <a:off x="6677494" y="2295041"/>
              <a:ext cx="598571" cy="2505345"/>
            </a:xfrm>
            <a:prstGeom prst="arc">
              <a:avLst>
                <a:gd name="adj1" fmla="val 17367577"/>
                <a:gd name="adj2" fmla="val 5389273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7845425" y="2651125"/>
            <a:ext cx="565150" cy="3081338"/>
            <a:chOff x="7846005" y="2651234"/>
            <a:chExt cx="565033" cy="3080894"/>
          </a:xfrm>
        </p:grpSpPr>
        <p:sp>
          <p:nvSpPr>
            <p:cNvPr id="55" name="Arc 54"/>
            <p:cNvSpPr/>
            <p:nvPr/>
          </p:nvSpPr>
          <p:spPr bwMode="auto">
            <a:xfrm>
              <a:off x="7849179" y="2808374"/>
              <a:ext cx="561859" cy="2923754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6" name="Arc 55"/>
            <p:cNvSpPr/>
            <p:nvPr/>
          </p:nvSpPr>
          <p:spPr bwMode="auto">
            <a:xfrm>
              <a:off x="7846005" y="2651234"/>
              <a:ext cx="536464" cy="2504714"/>
            </a:xfrm>
            <a:prstGeom prst="arc">
              <a:avLst>
                <a:gd name="adj1" fmla="val 17899857"/>
                <a:gd name="adj2" fmla="val 5389273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551363" y="2525713"/>
            <a:ext cx="438150" cy="3279775"/>
            <a:chOff x="4550913" y="2525106"/>
            <a:chExt cx="438804" cy="3280592"/>
          </a:xfrm>
        </p:grpSpPr>
        <p:sp>
          <p:nvSpPr>
            <p:cNvPr id="59" name="Arc 58"/>
            <p:cNvSpPr/>
            <p:nvPr/>
          </p:nvSpPr>
          <p:spPr bwMode="auto">
            <a:xfrm>
              <a:off x="4550913" y="2736296"/>
              <a:ext cx="438804" cy="3069402"/>
            </a:xfrm>
            <a:prstGeom prst="arc">
              <a:avLst>
                <a:gd name="adj1" fmla="val 16527894"/>
                <a:gd name="adj2" fmla="val 5426399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Arc 59"/>
            <p:cNvSpPr/>
            <p:nvPr/>
          </p:nvSpPr>
          <p:spPr bwMode="auto">
            <a:xfrm>
              <a:off x="4568401" y="2525106"/>
              <a:ext cx="384748" cy="2629555"/>
            </a:xfrm>
            <a:prstGeom prst="arc">
              <a:avLst>
                <a:gd name="adj1" fmla="val 17012407"/>
                <a:gd name="adj2" fmla="val 5389273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62" name="Arc 61"/>
          <p:cNvSpPr/>
          <p:nvPr/>
        </p:nvSpPr>
        <p:spPr bwMode="auto">
          <a:xfrm>
            <a:off x="6099175" y="2951163"/>
            <a:ext cx="304800" cy="1508125"/>
          </a:xfrm>
          <a:prstGeom prst="arc">
            <a:avLst>
              <a:gd name="adj1" fmla="val 16204919"/>
              <a:gd name="adj2" fmla="val 5221270"/>
            </a:avLst>
          </a:prstGeom>
          <a:ln w="12700">
            <a:solidFill>
              <a:srgbClr val="FF0000"/>
            </a:solidFill>
            <a:headEnd type="stealth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Arc 63"/>
          <p:cNvSpPr/>
          <p:nvPr/>
        </p:nvSpPr>
        <p:spPr bwMode="auto">
          <a:xfrm>
            <a:off x="3594100" y="2586038"/>
            <a:ext cx="228600" cy="1143000"/>
          </a:xfrm>
          <a:prstGeom prst="arc">
            <a:avLst>
              <a:gd name="adj1" fmla="val 16204919"/>
              <a:gd name="adj2" fmla="val 5124271"/>
            </a:avLst>
          </a:prstGeom>
          <a:ln w="12700">
            <a:solidFill>
              <a:srgbClr val="FF0000"/>
            </a:solidFill>
            <a:headEnd type="stealth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394325" y="1920875"/>
            <a:ext cx="7826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Q=D=1</a:t>
            </a:r>
          </a:p>
          <a:p>
            <a:pPr algn="ctr" eaLnBrk="1" hangingPunct="1"/>
            <a:r>
              <a:rPr lang="en-US" sz="1100" b="1"/>
              <a:t>Clocked</a:t>
            </a:r>
            <a:endParaRPr lang="en-US" sz="1400" b="1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050925" y="1920875"/>
            <a:ext cx="7826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Q=D=1</a:t>
            </a:r>
          </a:p>
          <a:p>
            <a:pPr algn="ctr" eaLnBrk="1" hangingPunct="1"/>
            <a:r>
              <a:rPr lang="en-US" sz="1100" b="1"/>
              <a:t>Clocked</a:t>
            </a:r>
            <a:endParaRPr lang="en-US" sz="1400" b="1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584950" y="1920875"/>
            <a:ext cx="7826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Q=D=1</a:t>
            </a:r>
          </a:p>
          <a:p>
            <a:pPr algn="ctr" eaLnBrk="1" hangingPunct="1"/>
            <a:r>
              <a:rPr lang="en-US" sz="1100" b="1"/>
              <a:t>Clocked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 D-Latch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DD931-1501-414A-96DE-3A6EA67DAEC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8676" name="Group 21"/>
          <p:cNvGrpSpPr>
            <a:grpSpLocks/>
          </p:cNvGrpSpPr>
          <p:nvPr/>
        </p:nvGrpSpPr>
        <p:grpSpPr bwMode="auto">
          <a:xfrm>
            <a:off x="1265238" y="2819400"/>
            <a:ext cx="2468562" cy="2011363"/>
            <a:chOff x="1264920" y="2819400"/>
            <a:chExt cx="2468880" cy="2011680"/>
          </a:xfrm>
        </p:grpSpPr>
        <p:graphicFrame>
          <p:nvGraphicFramePr>
            <p:cNvPr id="28709" name="Object 6"/>
            <p:cNvGraphicFramePr>
              <a:graphicFrameLocks noChangeAspect="1"/>
            </p:cNvGraphicFramePr>
            <p:nvPr/>
          </p:nvGraphicFramePr>
          <p:xfrm>
            <a:off x="2880360" y="410433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0" name="Equation" r:id="rId4" imgW="190500" imgH="279400" progId="Equation.3">
                    <p:embed/>
                  </p:oleObj>
                </mc:Choice>
                <mc:Fallback>
                  <p:oleObj name="Equation" r:id="rId4" imgW="190500" imgH="279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360" y="410433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710" name="Group 13"/>
            <p:cNvGrpSpPr>
              <a:grpSpLocks/>
            </p:cNvGrpSpPr>
            <p:nvPr/>
          </p:nvGrpSpPr>
          <p:grpSpPr bwMode="auto">
            <a:xfrm>
              <a:off x="3185160" y="3382486"/>
              <a:ext cx="548640" cy="915988"/>
              <a:chOff x="4211016" y="2362200"/>
              <a:chExt cx="548640" cy="915988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4210310" y="2362766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4210310" y="3277310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11" name="Group 12"/>
            <p:cNvGrpSpPr>
              <a:grpSpLocks/>
            </p:cNvGrpSpPr>
            <p:nvPr/>
          </p:nvGrpSpPr>
          <p:grpSpPr bwMode="auto">
            <a:xfrm>
              <a:off x="1264920" y="3382486"/>
              <a:ext cx="548640" cy="915988"/>
              <a:chOff x="2575560" y="2362200"/>
              <a:chExt cx="548640" cy="915988"/>
            </a:xfrm>
          </p:grpSpPr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2575560" y="2362766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2575560" y="3277310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1814266" y="2819400"/>
              <a:ext cx="1370188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713" name="TextBox 11"/>
            <p:cNvSpPr txBox="1">
              <a:spLocks noChangeArrowheads="1"/>
            </p:cNvSpPr>
            <p:nvPr/>
          </p:nvSpPr>
          <p:spPr bwMode="auto">
            <a:xfrm>
              <a:off x="1828800" y="4145280"/>
              <a:ext cx="4683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EN</a:t>
              </a:r>
              <a:endParaRPr lang="en-US" b="1"/>
            </a:p>
          </p:txBody>
        </p:sp>
        <p:sp>
          <p:nvSpPr>
            <p:cNvPr id="28714" name="TextBox 12"/>
            <p:cNvSpPr txBox="1">
              <a:spLocks noChangeArrowheads="1"/>
            </p:cNvSpPr>
            <p:nvPr/>
          </p:nvSpPr>
          <p:spPr bwMode="auto">
            <a:xfrm>
              <a:off x="1828800" y="323088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D</a:t>
              </a:r>
              <a:endParaRPr lang="en-US" b="1"/>
            </a:p>
          </p:txBody>
        </p:sp>
        <p:sp>
          <p:nvSpPr>
            <p:cNvPr id="28715" name="TextBox 13"/>
            <p:cNvSpPr txBox="1">
              <a:spLocks noChangeArrowheads="1"/>
            </p:cNvSpPr>
            <p:nvPr/>
          </p:nvSpPr>
          <p:spPr bwMode="auto">
            <a:xfrm>
              <a:off x="2804160" y="323088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770438" y="2819400"/>
          <a:ext cx="292576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41"/>
                <a:gridCol w="731441"/>
                <a:gridCol w="731441"/>
                <a:gridCol w="73144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704" name="Object 3"/>
          <p:cNvGraphicFramePr>
            <a:graphicFrameLocks noChangeAspect="1"/>
          </p:cNvGraphicFramePr>
          <p:nvPr/>
        </p:nvGraphicFramePr>
        <p:xfrm>
          <a:off x="7221538" y="2846388"/>
          <a:ext cx="2349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6" imgW="190500" imgH="279400" progId="Equation.3">
                  <p:embed/>
                </p:oleObj>
              </mc:Choice>
              <mc:Fallback>
                <p:oleObj name="Equation" r:id="rId6" imgW="1905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2846388"/>
                        <a:ext cx="2349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5" name="Object 3"/>
          <p:cNvGraphicFramePr>
            <a:graphicFrameLocks noChangeAspect="1"/>
          </p:cNvGraphicFramePr>
          <p:nvPr/>
        </p:nvGraphicFramePr>
        <p:xfrm>
          <a:off x="6473825" y="2922588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8" imgW="190335" imgH="215713" progId="Equation.3">
                  <p:embed/>
                </p:oleObj>
              </mc:Choice>
              <mc:Fallback>
                <p:oleObj name="Equation" r:id="rId8" imgW="190335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922588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6" name="Object 4"/>
          <p:cNvGraphicFramePr>
            <a:graphicFrameLocks noChangeAspect="1"/>
          </p:cNvGraphicFramePr>
          <p:nvPr/>
        </p:nvGraphicFramePr>
        <p:xfrm>
          <a:off x="7239000" y="3324225"/>
          <a:ext cx="2746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tion" r:id="rId10" imgW="253890" imgH="291973" progId="Equation.3">
                  <p:embed/>
                </p:oleObj>
              </mc:Choice>
              <mc:Fallback>
                <p:oleObj name="Equation" r:id="rId10" imgW="253890" imgH="29197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324225"/>
                        <a:ext cx="274638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7" name="Object 5"/>
          <p:cNvGraphicFramePr>
            <a:graphicFrameLocks noChangeAspect="1"/>
          </p:cNvGraphicFramePr>
          <p:nvPr/>
        </p:nvGraphicFramePr>
        <p:xfrm>
          <a:off x="6477000" y="3368675"/>
          <a:ext cx="27463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tion" r:id="rId12" imgW="253890" imgH="279279" progId="Equation.3">
                  <p:embed/>
                </p:oleObj>
              </mc:Choice>
              <mc:Fallback>
                <p:oleObj name="Equation" r:id="rId12" imgW="253890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368675"/>
                        <a:ext cx="27463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8" name="TextBox 20"/>
          <p:cNvSpPr txBox="1">
            <a:spLocks noChangeArrowheads="1"/>
          </p:cNvSpPr>
          <p:nvPr/>
        </p:nvSpPr>
        <p:spPr bwMode="auto">
          <a:xfrm>
            <a:off x="4800600" y="4953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EN: Enable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 dirty="0" smtClean="0"/>
              <a:t>Transparent D-Latch: Example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AD879-A37E-4F71-A4F5-67C7FE88EE6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04800" y="2679700"/>
          <a:ext cx="8128006" cy="234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101"/>
                <a:gridCol w="304734"/>
                <a:gridCol w="250221"/>
                <a:gridCol w="277478"/>
                <a:gridCol w="346681"/>
                <a:gridCol w="242130"/>
                <a:gridCol w="243623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</a:tblGrid>
              <a:tr h="182880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930275" y="1752600"/>
            <a:ext cx="1371600" cy="876300"/>
            <a:chOff x="1082566" y="1600200"/>
            <a:chExt cx="1371600" cy="876301"/>
          </a:xfrm>
        </p:grpSpPr>
        <p:sp>
          <p:nvSpPr>
            <p:cNvPr id="29978" name="TextBox 72"/>
            <p:cNvSpPr txBox="1">
              <a:spLocks noChangeArrowheads="1"/>
            </p:cNvSpPr>
            <p:nvPr/>
          </p:nvSpPr>
          <p:spPr bwMode="auto">
            <a:xfrm>
              <a:off x="1250732" y="1600200"/>
              <a:ext cx="1048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“Latched”</a:t>
              </a:r>
            </a:p>
            <a:p>
              <a:pPr algn="ctr" eaLnBrk="1" hangingPunct="1"/>
              <a:r>
                <a:rPr lang="en-US" sz="1400" b="1"/>
                <a:t>Q=0</a:t>
              </a:r>
            </a:p>
          </p:txBody>
        </p:sp>
        <p:sp>
          <p:nvSpPr>
            <p:cNvPr id="74" name="Right Brace 73"/>
            <p:cNvSpPr/>
            <p:nvPr/>
          </p:nvSpPr>
          <p:spPr bwMode="auto">
            <a:xfrm rot="16200000">
              <a:off x="1585803" y="1608139"/>
              <a:ext cx="365125" cy="1371600"/>
            </a:xfrm>
            <a:prstGeom prst="rightBrac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3749675" y="1762125"/>
            <a:ext cx="1279525" cy="866775"/>
            <a:chOff x="3902072" y="1610380"/>
            <a:chExt cx="1280160" cy="866121"/>
          </a:xfrm>
        </p:grpSpPr>
        <p:sp>
          <p:nvSpPr>
            <p:cNvPr id="76" name="Right Brace 75"/>
            <p:cNvSpPr/>
            <p:nvPr/>
          </p:nvSpPr>
          <p:spPr bwMode="auto">
            <a:xfrm rot="16200000">
              <a:off x="4358935" y="1653203"/>
              <a:ext cx="366435" cy="1280160"/>
            </a:xfrm>
            <a:prstGeom prst="rightBrac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977" name="TextBox 79"/>
            <p:cNvSpPr txBox="1">
              <a:spLocks noChangeArrowheads="1"/>
            </p:cNvSpPr>
            <p:nvPr/>
          </p:nvSpPr>
          <p:spPr bwMode="auto">
            <a:xfrm>
              <a:off x="4038600" y="1610380"/>
              <a:ext cx="1048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“Latched”</a:t>
              </a:r>
            </a:p>
            <a:p>
              <a:pPr algn="ctr" eaLnBrk="1" hangingPunct="1"/>
              <a:r>
                <a:rPr lang="en-US" sz="1400" b="1"/>
                <a:t>Q=1</a:t>
              </a:r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6524625" y="1752600"/>
            <a:ext cx="1279525" cy="876300"/>
            <a:chOff x="6676698" y="1600200"/>
            <a:chExt cx="1280160" cy="876301"/>
          </a:xfrm>
        </p:grpSpPr>
        <p:sp>
          <p:nvSpPr>
            <p:cNvPr id="78" name="Right Brace 77"/>
            <p:cNvSpPr/>
            <p:nvPr/>
          </p:nvSpPr>
          <p:spPr bwMode="auto">
            <a:xfrm rot="16200000">
              <a:off x="7134215" y="1653858"/>
              <a:ext cx="365125" cy="1280160"/>
            </a:xfrm>
            <a:prstGeom prst="rightBrac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975" name="TextBox 80"/>
            <p:cNvSpPr txBox="1">
              <a:spLocks noChangeArrowheads="1"/>
            </p:cNvSpPr>
            <p:nvPr/>
          </p:nvSpPr>
          <p:spPr bwMode="auto">
            <a:xfrm>
              <a:off x="6799916" y="1600200"/>
              <a:ext cx="1048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“Latched”</a:t>
              </a:r>
            </a:p>
            <a:p>
              <a:pPr algn="ctr" eaLnBrk="1" hangingPunct="1"/>
              <a:r>
                <a:rPr lang="en-US" sz="1400" b="1"/>
                <a:t>Q=0</a:t>
              </a:r>
            </a:p>
          </p:txBody>
        </p: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359025" y="1720850"/>
            <a:ext cx="1389063" cy="908050"/>
            <a:chOff x="2511970" y="1568668"/>
            <a:chExt cx="1388265" cy="907833"/>
          </a:xfrm>
        </p:grpSpPr>
        <p:sp>
          <p:nvSpPr>
            <p:cNvPr id="75" name="Right Brace 74"/>
            <p:cNvSpPr/>
            <p:nvPr/>
          </p:nvSpPr>
          <p:spPr bwMode="auto">
            <a:xfrm rot="16200000">
              <a:off x="3002957" y="1653795"/>
              <a:ext cx="365038" cy="1280376"/>
            </a:xfrm>
            <a:prstGeom prst="rightBrac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973" name="TextBox 81"/>
            <p:cNvSpPr txBox="1">
              <a:spLocks noChangeArrowheads="1"/>
            </p:cNvSpPr>
            <p:nvPr/>
          </p:nvSpPr>
          <p:spPr bwMode="auto">
            <a:xfrm>
              <a:off x="2511970" y="1568668"/>
              <a:ext cx="13882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“Transparent”</a:t>
              </a:r>
            </a:p>
            <a:p>
              <a:pPr algn="ctr" eaLnBrk="1" hangingPunct="1"/>
              <a:r>
                <a:rPr lang="en-US" sz="1400" b="1"/>
                <a:t>Q=D</a:t>
              </a:r>
            </a:p>
          </p:txBody>
        </p:sp>
      </p:grp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5105400" y="1762125"/>
            <a:ext cx="1387475" cy="866775"/>
            <a:chOff x="5257800" y="1610380"/>
            <a:chExt cx="1388265" cy="866121"/>
          </a:xfrm>
        </p:grpSpPr>
        <p:sp>
          <p:nvSpPr>
            <p:cNvPr id="77" name="Right Brace 76"/>
            <p:cNvSpPr/>
            <p:nvPr/>
          </p:nvSpPr>
          <p:spPr bwMode="auto">
            <a:xfrm rot="16200000">
              <a:off x="5743301" y="1653156"/>
              <a:ext cx="366435" cy="1280254"/>
            </a:xfrm>
            <a:prstGeom prst="rightBrac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971" name="TextBox 82"/>
            <p:cNvSpPr txBox="1">
              <a:spLocks noChangeArrowheads="1"/>
            </p:cNvSpPr>
            <p:nvPr/>
          </p:nvSpPr>
          <p:spPr bwMode="auto">
            <a:xfrm>
              <a:off x="5257800" y="1610380"/>
              <a:ext cx="13882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“Transparent”</a:t>
              </a:r>
            </a:p>
            <a:p>
              <a:pPr algn="ctr" eaLnBrk="1" hangingPunct="1"/>
              <a:r>
                <a:rPr lang="en-US" sz="1400" b="1"/>
                <a:t>Q=D</a:t>
              </a:r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7756525" y="1752600"/>
            <a:ext cx="1463675" cy="990600"/>
            <a:chOff x="7908135" y="1600200"/>
            <a:chExt cx="1464465" cy="990600"/>
          </a:xfrm>
        </p:grpSpPr>
        <p:sp>
          <p:nvSpPr>
            <p:cNvPr id="79" name="Right Brace 78"/>
            <p:cNvSpPr/>
            <p:nvPr/>
          </p:nvSpPr>
          <p:spPr bwMode="auto">
            <a:xfrm rot="16200000">
              <a:off x="8395860" y="1745954"/>
              <a:ext cx="365125" cy="1095966"/>
            </a:xfrm>
            <a:prstGeom prst="rightBrac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968" name="TextBox 83"/>
            <p:cNvSpPr txBox="1">
              <a:spLocks noChangeArrowheads="1"/>
            </p:cNvSpPr>
            <p:nvPr/>
          </p:nvSpPr>
          <p:spPr bwMode="auto">
            <a:xfrm>
              <a:off x="7908135" y="1600200"/>
              <a:ext cx="13882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“Transparent”</a:t>
              </a:r>
            </a:p>
            <a:p>
              <a:pPr algn="ctr" eaLnBrk="1" hangingPunct="1"/>
              <a:r>
                <a:rPr lang="en-US" sz="1400" b="1"/>
                <a:t>Q=D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8838912" y="2133600"/>
              <a:ext cx="533688" cy="4572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Flip-Flop Vs. Latch</a:t>
            </a:r>
          </a:p>
        </p:txBody>
      </p:sp>
      <p:sp>
        <p:nvSpPr>
          <p:cNvPr id="30723" name="Content Placeholder 2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The primary difference between a D flip-flop and D latch is the EN/CLOCK input. 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The flip-flop’s CLOCK input is </a:t>
            </a:r>
            <a:r>
              <a:rPr lang="en-US" sz="2800" u="sng" smtClean="0"/>
              <a:t>edge sensitive</a:t>
            </a:r>
            <a:r>
              <a:rPr lang="en-US" sz="2800" smtClean="0"/>
              <a:t>, meaning the flip-flop’s output changes on the edge (rising or falling) of the CLOCK input.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The latch’s EN input is </a:t>
            </a:r>
            <a:r>
              <a:rPr lang="en-US" sz="2800" u="sng" smtClean="0"/>
              <a:t>level sensitive</a:t>
            </a:r>
            <a:r>
              <a:rPr lang="en-US" sz="2800" smtClean="0"/>
              <a:t>, meaning the latch’s output changes on the level (high or low) of the EN input.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11536-6ADE-489E-BC32-91C013AC040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Flip-Flops &amp; Latches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</p:spPr>
        <p:txBody>
          <a:bodyPr/>
          <a:lstStyle/>
          <a:p>
            <a:pPr>
              <a:defRPr/>
            </a:pPr>
            <a:fld id="{CB67A58C-86CD-48FB-B576-BD7E953ABE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152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152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15001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Box 8"/>
          <p:cNvSpPr txBox="1">
            <a:spLocks noChangeArrowheads="1"/>
          </p:cNvSpPr>
          <p:nvPr/>
        </p:nvSpPr>
        <p:spPr bwMode="auto">
          <a:xfrm>
            <a:off x="2359025" y="1752600"/>
            <a:ext cx="6632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74LS74 </a:t>
            </a:r>
          </a:p>
          <a:p>
            <a:pPr eaLnBrk="1" hangingPunct="1"/>
            <a:r>
              <a:rPr lang="en-US" sz="2400"/>
              <a:t>Dual Positive-Edge-Triggered D Flip-Flops with Preset, Clear, and Complementary Outputs</a:t>
            </a:r>
          </a:p>
        </p:txBody>
      </p:sp>
      <p:sp>
        <p:nvSpPr>
          <p:cNvPr id="31752" name="TextBox 11"/>
          <p:cNvSpPr txBox="1">
            <a:spLocks noChangeArrowheads="1"/>
          </p:cNvSpPr>
          <p:nvPr/>
        </p:nvSpPr>
        <p:spPr bwMode="auto">
          <a:xfrm>
            <a:off x="2359025" y="3521075"/>
            <a:ext cx="67849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74LS76 </a:t>
            </a:r>
          </a:p>
          <a:p>
            <a:pPr eaLnBrk="1" hangingPunct="1"/>
            <a:r>
              <a:rPr lang="en-US" sz="2400"/>
              <a:t>Dual Negative-Edge-Triggered J-K Flip-Flops with Preset, Clear, and Complementary Outputs</a:t>
            </a:r>
          </a:p>
        </p:txBody>
      </p:sp>
      <p:sp>
        <p:nvSpPr>
          <p:cNvPr id="31753" name="TextBox 12"/>
          <p:cNvSpPr txBox="1">
            <a:spLocks noChangeArrowheads="1"/>
          </p:cNvSpPr>
          <p:nvPr/>
        </p:nvSpPr>
        <p:spPr bwMode="auto">
          <a:xfrm>
            <a:off x="2359025" y="5178425"/>
            <a:ext cx="6324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74LS75 </a:t>
            </a:r>
          </a:p>
          <a:p>
            <a:pPr eaLnBrk="1" hangingPunct="1"/>
            <a:r>
              <a:rPr lang="en-US" sz="2400"/>
              <a:t>Quad Latch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74LS74: D Flip-Flop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ECB9B-2B13-4B48-87AB-CAF77598534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49375"/>
            <a:ext cx="4419600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17463"/>
            <a:ext cx="10969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13716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74LS76: J/K Flip-Flop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C4B9E-833A-4196-81C7-FD09587BB67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371600"/>
            <a:ext cx="38290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2005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143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Flip-Flops &amp; Latches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4C533-EA70-418F-A90F-B3D3875211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2954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Review sequential logic and the flip-flop.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Introduce the D flip-flop and provide an excitation table and a sample timing analysis.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Introduce the J/K flip-flop and provide an excitation table and a sample timing analysis.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Review flip-flop clock parameters.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Introduce the transparent D-latch.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Discuss flip-flop asynchronous inputs.</a:t>
            </a:r>
          </a:p>
          <a:p>
            <a:pPr eaLnBrk="1" hangingPunct="1">
              <a:spcAft>
                <a:spcPts val="600"/>
              </a:spcAft>
            </a:pPr>
            <a:endParaRPr lang="en-US" sz="240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sz="24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74LS75: D Latch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884DA-90A2-4E58-88B0-F10AF92EE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4958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420687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143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43656" y="0"/>
            <a:ext cx="9144000" cy="1219200"/>
          </a:xfrm>
        </p:spPr>
        <p:txBody>
          <a:bodyPr/>
          <a:lstStyle/>
          <a:p>
            <a:r>
              <a:rPr lang="en-US" dirty="0" smtClean="0"/>
              <a:t>Sequential Logic &amp; The Flip-Flop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025AC-D98E-40B5-8681-61655329B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412" name="Group 110"/>
          <p:cNvGrpSpPr>
            <a:grpSpLocks/>
          </p:cNvGrpSpPr>
          <p:nvPr/>
        </p:nvGrpSpPr>
        <p:grpSpPr bwMode="auto">
          <a:xfrm>
            <a:off x="1371600" y="2286000"/>
            <a:ext cx="6500813" cy="2414588"/>
            <a:chOff x="1066800" y="4038600"/>
            <a:chExt cx="6501516" cy="2414680"/>
          </a:xfrm>
        </p:grpSpPr>
        <p:sp>
          <p:nvSpPr>
            <p:cNvPr id="29" name="Rectangle 28"/>
            <p:cNvSpPr/>
            <p:nvPr/>
          </p:nvSpPr>
          <p:spPr>
            <a:xfrm>
              <a:off x="3276839" y="4114803"/>
              <a:ext cx="1905206" cy="1097005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Combinational</a:t>
              </a:r>
            </a:p>
            <a:p>
              <a:pPr algn="ctr">
                <a:defRPr/>
              </a:pPr>
              <a:r>
                <a:rPr lang="en-US" dirty="0"/>
                <a:t>Logic Gates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10800000">
              <a:off x="2354402" y="4343412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2354402" y="4175130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2354402" y="4648223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8" name="TextBox 27"/>
            <p:cNvSpPr txBox="1">
              <a:spLocks noChangeArrowheads="1"/>
            </p:cNvSpPr>
            <p:nvPr/>
          </p:nvSpPr>
          <p:spPr bwMode="auto">
            <a:xfrm>
              <a:off x="2895600" y="4248052"/>
              <a:ext cx="2279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</p:txBody>
        </p:sp>
        <p:sp>
          <p:nvSpPr>
            <p:cNvPr id="41" name="Left Brace 40"/>
            <p:cNvSpPr/>
            <p:nvPr/>
          </p:nvSpPr>
          <p:spPr bwMode="auto">
            <a:xfrm>
              <a:off x="1949545" y="4038600"/>
              <a:ext cx="274668" cy="731866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7420" name="TextBox 29"/>
            <p:cNvSpPr txBox="1">
              <a:spLocks noChangeArrowheads="1"/>
            </p:cNvSpPr>
            <p:nvPr/>
          </p:nvSpPr>
          <p:spPr bwMode="auto">
            <a:xfrm>
              <a:off x="1066800" y="4224668"/>
              <a:ext cx="8386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Inputs</a:t>
              </a:r>
            </a:p>
          </p:txBody>
        </p:sp>
        <p:sp>
          <p:nvSpPr>
            <p:cNvPr id="44" name="Left Brace 43"/>
            <p:cNvSpPr/>
            <p:nvPr/>
          </p:nvSpPr>
          <p:spPr bwMode="auto">
            <a:xfrm flipH="1">
              <a:off x="6202918" y="4038600"/>
              <a:ext cx="274667" cy="731866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7422" name="TextBox 32"/>
            <p:cNvSpPr txBox="1">
              <a:spLocks noChangeArrowheads="1"/>
            </p:cNvSpPr>
            <p:nvPr/>
          </p:nvSpPr>
          <p:spPr bwMode="auto">
            <a:xfrm>
              <a:off x="6487633" y="4222899"/>
              <a:ext cx="10806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Outputs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76839" y="5334049"/>
              <a:ext cx="1905206" cy="1097005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Memory Elements</a:t>
              </a:r>
            </a:p>
            <a:p>
              <a:pPr algn="ctr">
                <a:defRPr/>
              </a:pPr>
              <a:r>
                <a:rPr lang="en-US" dirty="0"/>
                <a:t>(Flip-Flops)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rot="10800000">
              <a:off x="5182045" y="4343412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5182045" y="4175130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5182045" y="4648223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7" name="TextBox 27"/>
            <p:cNvSpPr txBox="1">
              <a:spLocks noChangeArrowheads="1"/>
            </p:cNvSpPr>
            <p:nvPr/>
          </p:nvSpPr>
          <p:spPr bwMode="auto">
            <a:xfrm>
              <a:off x="5334652" y="4248052"/>
              <a:ext cx="2279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</p:txBody>
        </p:sp>
        <p:cxnSp>
          <p:nvCxnSpPr>
            <p:cNvPr id="81" name="Elbow Connector 80"/>
            <p:cNvCxnSpPr/>
            <p:nvPr/>
          </p:nvCxnSpPr>
          <p:spPr>
            <a:xfrm rot="10800000">
              <a:off x="3276839" y="5019712"/>
              <a:ext cx="3175" cy="603273"/>
            </a:xfrm>
            <a:prstGeom prst="bentConnector3">
              <a:avLst>
                <a:gd name="adj1" fmla="val 7600000"/>
              </a:avLst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/>
            <p:nvPr/>
          </p:nvCxnSpPr>
          <p:spPr>
            <a:xfrm rot="10800000" flipH="1">
              <a:off x="3272076" y="4837143"/>
              <a:ext cx="12701" cy="969999"/>
            </a:xfrm>
            <a:prstGeom prst="bentConnector3">
              <a:avLst>
                <a:gd name="adj1" fmla="val -3338396"/>
              </a:avLst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85"/>
            <p:cNvCxnSpPr/>
            <p:nvPr/>
          </p:nvCxnSpPr>
          <p:spPr>
            <a:xfrm flipH="1" flipV="1">
              <a:off x="5178870" y="5019712"/>
              <a:ext cx="3175" cy="603273"/>
            </a:xfrm>
            <a:prstGeom prst="bentConnector3">
              <a:avLst>
                <a:gd name="adj1" fmla="val -7500000"/>
              </a:avLst>
            </a:prstGeom>
            <a:ln w="12700">
              <a:solidFill>
                <a:srgbClr val="FF000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/>
            <p:nvPr/>
          </p:nvCxnSpPr>
          <p:spPr>
            <a:xfrm flipV="1">
              <a:off x="5174107" y="4837143"/>
              <a:ext cx="12701" cy="969999"/>
            </a:xfrm>
            <a:prstGeom prst="bentConnector3">
              <a:avLst>
                <a:gd name="adj1" fmla="val 3611810"/>
              </a:avLst>
            </a:prstGeom>
            <a:ln w="12700">
              <a:solidFill>
                <a:srgbClr val="FF000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 rot="10800000">
              <a:off x="2362340" y="6248484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Left Brace 98"/>
            <p:cNvSpPr/>
            <p:nvPr/>
          </p:nvSpPr>
          <p:spPr bwMode="auto">
            <a:xfrm>
              <a:off x="1949545" y="6118304"/>
              <a:ext cx="274668" cy="274648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7434" name="TextBox 29"/>
            <p:cNvSpPr txBox="1">
              <a:spLocks noChangeArrowheads="1"/>
            </p:cNvSpPr>
            <p:nvPr/>
          </p:nvSpPr>
          <p:spPr bwMode="auto">
            <a:xfrm>
              <a:off x="1066800" y="6083948"/>
              <a:ext cx="8386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Clock</a:t>
              </a:r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2973388" y="2133600"/>
            <a:ext cx="3109912" cy="2743200"/>
          </a:xfrm>
          <a:prstGeom prst="rect">
            <a:avLst/>
          </a:prstGeom>
          <a:ln w="76200">
            <a:solidFill>
              <a:srgbClr val="FF0000">
                <a:alpha val="21176"/>
              </a:srgb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Flip-Flop: Excitation 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F7197-0787-45DB-AE67-62C4E2E74C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1265238" y="2819400"/>
            <a:ext cx="2468562" cy="2011363"/>
            <a:chOff x="2575560" y="1874520"/>
            <a:chExt cx="2468880" cy="2011680"/>
          </a:xfrm>
        </p:grpSpPr>
        <p:graphicFrame>
          <p:nvGraphicFramePr>
            <p:cNvPr id="18463" name="Object 4"/>
            <p:cNvGraphicFramePr>
              <a:graphicFrameLocks noChangeAspect="1"/>
            </p:cNvGraphicFramePr>
            <p:nvPr/>
          </p:nvGraphicFramePr>
          <p:xfrm>
            <a:off x="4191000" y="315945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3" name="Equation" r:id="rId4" imgW="190500" imgH="279400" progId="Equation.3">
                    <p:embed/>
                  </p:oleObj>
                </mc:Choice>
                <mc:Fallback>
                  <p:oleObj name="Equation" r:id="rId4" imgW="190500" imgH="2794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315945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464" name="Group 13"/>
            <p:cNvGrpSpPr>
              <a:grpSpLocks/>
            </p:cNvGrpSpPr>
            <p:nvPr/>
          </p:nvGrpSpPr>
          <p:grpSpPr bwMode="auto">
            <a:xfrm>
              <a:off x="4495800" y="2437606"/>
              <a:ext cx="548640" cy="915988"/>
              <a:chOff x="4211016" y="2362200"/>
              <a:chExt cx="548640" cy="915988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210310" y="2362766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4210310" y="3277310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65" name="Group 12"/>
            <p:cNvGrpSpPr>
              <a:grpSpLocks/>
            </p:cNvGrpSpPr>
            <p:nvPr/>
          </p:nvGrpSpPr>
          <p:grpSpPr bwMode="auto">
            <a:xfrm>
              <a:off x="2575560" y="2437606"/>
              <a:ext cx="548640" cy="915988"/>
              <a:chOff x="2575560" y="2362200"/>
              <a:chExt cx="548640" cy="915988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2575560" y="2362766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2575560" y="3277310"/>
                <a:ext cx="549346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3124906" y="1874520"/>
              <a:ext cx="1370188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5400000">
              <a:off x="3124902" y="3214585"/>
              <a:ext cx="273093" cy="273085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8468" name="TextBox 16"/>
            <p:cNvSpPr txBox="1">
              <a:spLocks noChangeArrowheads="1"/>
            </p:cNvSpPr>
            <p:nvPr/>
          </p:nvSpPr>
          <p:spPr bwMode="auto">
            <a:xfrm>
              <a:off x="3352800" y="3200400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sp>
          <p:nvSpPr>
            <p:cNvPr id="18469" name="TextBox 17"/>
            <p:cNvSpPr txBox="1">
              <a:spLocks noChangeArrowheads="1"/>
            </p:cNvSpPr>
            <p:nvPr/>
          </p:nvSpPr>
          <p:spPr bwMode="auto">
            <a:xfrm>
              <a:off x="3200400" y="228600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D</a:t>
              </a:r>
              <a:endParaRPr lang="en-US" b="1"/>
            </a:p>
          </p:txBody>
        </p:sp>
        <p:sp>
          <p:nvSpPr>
            <p:cNvPr id="18470" name="TextBox 18"/>
            <p:cNvSpPr txBox="1">
              <a:spLocks noChangeArrowheads="1"/>
            </p:cNvSpPr>
            <p:nvPr/>
          </p:nvSpPr>
          <p:spPr bwMode="auto">
            <a:xfrm>
              <a:off x="4114800" y="228600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770438" y="2819400"/>
          <a:ext cx="2925764" cy="201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41"/>
                <a:gridCol w="731441"/>
                <a:gridCol w="731441"/>
                <a:gridCol w="731441"/>
              </a:tblGrid>
              <a:tr h="4571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1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65">
                <a:tc gridSpan="4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91430" marR="91430" marT="45713" marB="457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2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: Rising Edge of Clock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61" name="Object 3"/>
          <p:cNvGraphicFramePr>
            <a:graphicFrameLocks noChangeAspect="1"/>
          </p:cNvGraphicFramePr>
          <p:nvPr/>
        </p:nvGraphicFramePr>
        <p:xfrm>
          <a:off x="7221538" y="2846388"/>
          <a:ext cx="2349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6" imgW="190500" imgH="279400" progId="Equation.3">
                  <p:embed/>
                </p:oleObj>
              </mc:Choice>
              <mc:Fallback>
                <p:oleObj name="Equation" r:id="rId6" imgW="1905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2846388"/>
                        <a:ext cx="2349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2" name="Object 3"/>
          <p:cNvGraphicFramePr>
            <a:graphicFrameLocks noChangeAspect="1"/>
          </p:cNvGraphicFramePr>
          <p:nvPr/>
        </p:nvGraphicFramePr>
        <p:xfrm>
          <a:off x="6473825" y="2922588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Equation" r:id="rId8" imgW="190335" imgH="215713" progId="Equation.3">
                  <p:embed/>
                </p:oleObj>
              </mc:Choice>
              <mc:Fallback>
                <p:oleObj name="Equation" r:id="rId8" imgW="190335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922588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Flip-Flop: Example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A9678-B626-4E2E-B048-008FA92D72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57200" y="2527300"/>
          <a:ext cx="8128007" cy="234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101"/>
                <a:gridCol w="304734"/>
                <a:gridCol w="250221"/>
                <a:gridCol w="277478"/>
                <a:gridCol w="346681"/>
                <a:gridCol w="208276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</a:tblGrid>
              <a:tr h="182880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38" marR="9143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330325" y="2743200"/>
            <a:ext cx="673100" cy="1793875"/>
            <a:chOff x="1178256" y="4191000"/>
            <a:chExt cx="672152" cy="1793544"/>
          </a:xfrm>
        </p:grpSpPr>
        <p:sp>
          <p:nvSpPr>
            <p:cNvPr id="29" name="Arc 28"/>
            <p:cNvSpPr/>
            <p:nvPr/>
          </p:nvSpPr>
          <p:spPr bwMode="auto">
            <a:xfrm>
              <a:off x="1178256" y="4191000"/>
              <a:ext cx="672152" cy="1793544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0" name="Arc 29"/>
            <p:cNvSpPr/>
            <p:nvPr/>
          </p:nvSpPr>
          <p:spPr bwMode="auto">
            <a:xfrm>
              <a:off x="1286054" y="4219570"/>
              <a:ext cx="464483" cy="731703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672013" y="2743200"/>
            <a:ext cx="671512" cy="1793875"/>
            <a:chOff x="1178256" y="4191000"/>
            <a:chExt cx="672152" cy="1793544"/>
          </a:xfrm>
        </p:grpSpPr>
        <p:sp>
          <p:nvSpPr>
            <p:cNvPr id="33" name="Arc 32"/>
            <p:cNvSpPr/>
            <p:nvPr/>
          </p:nvSpPr>
          <p:spPr bwMode="auto">
            <a:xfrm>
              <a:off x="1178256" y="4191000"/>
              <a:ext cx="672152" cy="1793544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4" name="Arc 33"/>
            <p:cNvSpPr/>
            <p:nvPr/>
          </p:nvSpPr>
          <p:spPr bwMode="auto">
            <a:xfrm>
              <a:off x="1286309" y="4219570"/>
              <a:ext cx="465580" cy="731703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767388" y="2743200"/>
            <a:ext cx="671512" cy="1793875"/>
            <a:chOff x="1178256" y="4191000"/>
            <a:chExt cx="672152" cy="1793544"/>
          </a:xfrm>
        </p:grpSpPr>
        <p:sp>
          <p:nvSpPr>
            <p:cNvPr id="36" name="Arc 35"/>
            <p:cNvSpPr/>
            <p:nvPr/>
          </p:nvSpPr>
          <p:spPr bwMode="auto">
            <a:xfrm>
              <a:off x="1178256" y="4191000"/>
              <a:ext cx="672152" cy="1793544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7" name="Arc 36"/>
            <p:cNvSpPr/>
            <p:nvPr/>
          </p:nvSpPr>
          <p:spPr bwMode="auto">
            <a:xfrm>
              <a:off x="1286309" y="4219570"/>
              <a:ext cx="465580" cy="731703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438400" y="3157538"/>
            <a:ext cx="671513" cy="1379537"/>
            <a:chOff x="2286000" y="4602480"/>
            <a:chExt cx="672152" cy="1379220"/>
          </a:xfrm>
        </p:grpSpPr>
        <p:sp>
          <p:nvSpPr>
            <p:cNvPr id="39" name="Arc 38"/>
            <p:cNvSpPr/>
            <p:nvPr/>
          </p:nvSpPr>
          <p:spPr bwMode="auto">
            <a:xfrm>
              <a:off x="2286000" y="4610415"/>
              <a:ext cx="672152" cy="1371285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Arc 39"/>
            <p:cNvSpPr/>
            <p:nvPr/>
          </p:nvSpPr>
          <p:spPr bwMode="auto">
            <a:xfrm>
              <a:off x="2394053" y="4602480"/>
              <a:ext cx="465581" cy="731669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538538" y="3157538"/>
            <a:ext cx="671512" cy="1379537"/>
            <a:chOff x="2286000" y="4602480"/>
            <a:chExt cx="672152" cy="1379220"/>
          </a:xfrm>
        </p:grpSpPr>
        <p:sp>
          <p:nvSpPr>
            <p:cNvPr id="46" name="Arc 45"/>
            <p:cNvSpPr/>
            <p:nvPr/>
          </p:nvSpPr>
          <p:spPr bwMode="auto">
            <a:xfrm>
              <a:off x="2286000" y="4610415"/>
              <a:ext cx="672152" cy="1371285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7" name="Arc 46"/>
            <p:cNvSpPr/>
            <p:nvPr/>
          </p:nvSpPr>
          <p:spPr bwMode="auto">
            <a:xfrm>
              <a:off x="2394053" y="4602480"/>
              <a:ext cx="465580" cy="731669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881813" y="3157538"/>
            <a:ext cx="671512" cy="1379537"/>
            <a:chOff x="2286000" y="4602480"/>
            <a:chExt cx="672152" cy="1379220"/>
          </a:xfrm>
        </p:grpSpPr>
        <p:sp>
          <p:nvSpPr>
            <p:cNvPr id="49" name="Arc 48"/>
            <p:cNvSpPr/>
            <p:nvPr/>
          </p:nvSpPr>
          <p:spPr bwMode="auto">
            <a:xfrm>
              <a:off x="2286000" y="4610415"/>
              <a:ext cx="672152" cy="1371285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Arc 49"/>
            <p:cNvSpPr/>
            <p:nvPr/>
          </p:nvSpPr>
          <p:spPr bwMode="auto">
            <a:xfrm>
              <a:off x="2394053" y="4602480"/>
              <a:ext cx="465580" cy="731669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7996238" y="3157538"/>
            <a:ext cx="671512" cy="1379537"/>
            <a:chOff x="2286000" y="4602480"/>
            <a:chExt cx="672152" cy="1379220"/>
          </a:xfrm>
        </p:grpSpPr>
        <p:sp>
          <p:nvSpPr>
            <p:cNvPr id="52" name="Arc 51"/>
            <p:cNvSpPr/>
            <p:nvPr/>
          </p:nvSpPr>
          <p:spPr bwMode="auto">
            <a:xfrm>
              <a:off x="2286000" y="4610415"/>
              <a:ext cx="672152" cy="1371285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3" name="Arc 52"/>
            <p:cNvSpPr/>
            <p:nvPr/>
          </p:nvSpPr>
          <p:spPr bwMode="auto">
            <a:xfrm>
              <a:off x="2394053" y="4602480"/>
              <a:ext cx="465580" cy="731669"/>
            </a:xfrm>
            <a:prstGeom prst="arc">
              <a:avLst>
                <a:gd name="adj1" fmla="val 16778137"/>
                <a:gd name="adj2" fmla="val 5667018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74763" y="2078038"/>
            <a:ext cx="76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87875" y="2078038"/>
            <a:ext cx="76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97125" y="20780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626100" y="2078038"/>
            <a:ext cx="9318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Q=D=1</a:t>
            </a:r>
          </a:p>
          <a:p>
            <a:pPr algn="ctr" eaLnBrk="1" hangingPunct="1"/>
            <a:r>
              <a:rPr lang="en-US" sz="1100" b="1"/>
              <a:t>No Change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05188" y="2078038"/>
            <a:ext cx="9318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  <a:p>
            <a:pPr algn="ctr" eaLnBrk="1" hangingPunct="1"/>
            <a:r>
              <a:rPr lang="en-US" sz="1100" b="1"/>
              <a:t>No Change</a:t>
            </a:r>
            <a:endParaRPr lang="en-US" sz="1400" b="1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832725" y="2078038"/>
            <a:ext cx="9318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  <a:p>
            <a:pPr algn="ctr" eaLnBrk="1" hangingPunct="1"/>
            <a:r>
              <a:rPr lang="en-US" sz="1100" b="1"/>
              <a:t>No Change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838950" y="2078038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Q=D=0</a:t>
            </a:r>
          </a:p>
          <a:p>
            <a:pPr algn="ctr" eaLnBrk="1" hangingPunct="1"/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5" grpId="0"/>
      <p:bldP spid="38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J/K Flip-Flop: Excitation 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EE37C-6EB0-44AD-BB9B-DA924A5236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968875" y="2759075"/>
          <a:ext cx="3565524" cy="3565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2"/>
                <a:gridCol w="548542"/>
                <a:gridCol w="639966"/>
                <a:gridCol w="548542"/>
                <a:gridCol w="1279932"/>
              </a:tblGrid>
              <a:tr h="63996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 Change</a:t>
                      </a:r>
                      <a:endParaRPr lang="en-US" sz="16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Clear</a:t>
                      </a:r>
                      <a:endParaRPr lang="en-US" sz="16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Set</a:t>
                      </a:r>
                      <a:endParaRPr lang="en-US" sz="16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Toggle</a:t>
                      </a:r>
                      <a:endParaRPr lang="en-US" sz="1600" dirty="0"/>
                    </a:p>
                  </a:txBody>
                  <a:tcPr marL="91424" marR="91424" marT="45712" marB="45712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2863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91424" marR="91424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91424" marR="91424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91424" marR="91424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1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: Rising Edge of Clock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1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6" name="Object 3"/>
          <p:cNvGraphicFramePr>
            <a:graphicFrameLocks noChangeAspect="1"/>
          </p:cNvGraphicFramePr>
          <p:nvPr/>
        </p:nvGraphicFramePr>
        <p:xfrm>
          <a:off x="5588000" y="5834063"/>
          <a:ext cx="167481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4" imgW="1447800" imgH="241300" progId="Equation.3">
                  <p:embed/>
                </p:oleObj>
              </mc:Choice>
              <mc:Fallback>
                <p:oleObj name="Equation" r:id="rId4" imgW="14478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834063"/>
                        <a:ext cx="1674813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7" name="Object 3"/>
          <p:cNvGraphicFramePr>
            <a:graphicFrameLocks noChangeAspect="1"/>
          </p:cNvGraphicFramePr>
          <p:nvPr/>
        </p:nvGraphicFramePr>
        <p:xfrm>
          <a:off x="6873875" y="2941638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Equation" r:id="rId6" imgW="190335" imgH="215713" progId="Equation.3">
                  <p:embed/>
                </p:oleObj>
              </mc:Choice>
              <mc:Fallback>
                <p:oleObj name="Equation" r:id="rId6" imgW="190335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2941638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28" name="Group 47"/>
          <p:cNvGrpSpPr>
            <a:grpSpLocks/>
          </p:cNvGrpSpPr>
          <p:nvPr/>
        </p:nvGrpSpPr>
        <p:grpSpPr bwMode="auto">
          <a:xfrm>
            <a:off x="1252538" y="2759075"/>
            <a:ext cx="2481262" cy="2011363"/>
            <a:chOff x="1253045" y="2758440"/>
            <a:chExt cx="2480755" cy="2011680"/>
          </a:xfrm>
        </p:grpSpPr>
        <p:graphicFrame>
          <p:nvGraphicFramePr>
            <p:cNvPr id="20531" name="Object 6"/>
            <p:cNvGraphicFramePr>
              <a:graphicFrameLocks noChangeAspect="1"/>
            </p:cNvGraphicFramePr>
            <p:nvPr/>
          </p:nvGraphicFramePr>
          <p:xfrm>
            <a:off x="2880360" y="404337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7" name="Equation" r:id="rId8" imgW="190500" imgH="279400" progId="Equation.3">
                    <p:embed/>
                  </p:oleObj>
                </mc:Choice>
                <mc:Fallback>
                  <p:oleObj name="Equation" r:id="rId8" imgW="190500" imgH="279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360" y="404337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532" name="Group 13"/>
            <p:cNvGrpSpPr>
              <a:grpSpLocks/>
            </p:cNvGrpSpPr>
            <p:nvPr/>
          </p:nvGrpSpPr>
          <p:grpSpPr bwMode="auto">
            <a:xfrm>
              <a:off x="3185160" y="3321526"/>
              <a:ext cx="548640" cy="915988"/>
              <a:chOff x="4211016" y="2362200"/>
              <a:chExt cx="548640" cy="915988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210493" y="2362766"/>
                <a:ext cx="549163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4210493" y="3277310"/>
                <a:ext cx="549163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1813317" y="2758440"/>
              <a:ext cx="1371320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34" name="TextBox 16"/>
            <p:cNvSpPr txBox="1">
              <a:spLocks noChangeArrowheads="1"/>
            </p:cNvSpPr>
            <p:nvPr/>
          </p:nvSpPr>
          <p:spPr bwMode="auto">
            <a:xfrm>
              <a:off x="1877885" y="408432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K</a:t>
              </a:r>
              <a:endParaRPr lang="en-US" b="1"/>
            </a:p>
          </p:txBody>
        </p:sp>
        <p:sp>
          <p:nvSpPr>
            <p:cNvPr id="20535" name="TextBox 17"/>
            <p:cNvSpPr txBox="1">
              <a:spLocks noChangeArrowheads="1"/>
            </p:cNvSpPr>
            <p:nvPr/>
          </p:nvSpPr>
          <p:spPr bwMode="auto">
            <a:xfrm>
              <a:off x="1877885" y="3158045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J</a:t>
              </a:r>
              <a:endParaRPr lang="en-US" b="1"/>
            </a:p>
          </p:txBody>
        </p:sp>
        <p:sp>
          <p:nvSpPr>
            <p:cNvPr id="20536" name="TextBox 18"/>
            <p:cNvSpPr txBox="1">
              <a:spLocks noChangeArrowheads="1"/>
            </p:cNvSpPr>
            <p:nvPr/>
          </p:nvSpPr>
          <p:spPr bwMode="auto">
            <a:xfrm>
              <a:off x="2804160" y="316992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1821204" y="3647630"/>
              <a:ext cx="274681" cy="274581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38" name="TextBox 42"/>
            <p:cNvSpPr txBox="1">
              <a:spLocks noChangeArrowheads="1"/>
            </p:cNvSpPr>
            <p:nvPr/>
          </p:nvSpPr>
          <p:spPr bwMode="auto">
            <a:xfrm>
              <a:off x="2062347" y="3615245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grpSp>
          <p:nvGrpSpPr>
            <p:cNvPr id="20539" name="Group 44"/>
            <p:cNvGrpSpPr>
              <a:grpSpLocks/>
            </p:cNvGrpSpPr>
            <p:nvPr/>
          </p:nvGrpSpPr>
          <p:grpSpPr bwMode="auto">
            <a:xfrm>
              <a:off x="1253045" y="3321526"/>
              <a:ext cx="563880" cy="915988"/>
              <a:chOff x="1264920" y="2132806"/>
              <a:chExt cx="563880" cy="915988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1264920" y="2133372"/>
                <a:ext cx="547575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1264920" y="3047916"/>
                <a:ext cx="547575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auto">
              <a:xfrm flipH="1">
                <a:off x="1280792" y="2590644"/>
                <a:ext cx="547575" cy="1587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0529" name="Object 4"/>
          <p:cNvGraphicFramePr>
            <a:graphicFrameLocks noChangeAspect="1"/>
          </p:cNvGraphicFramePr>
          <p:nvPr/>
        </p:nvGraphicFramePr>
        <p:xfrm>
          <a:off x="6873875" y="4827588"/>
          <a:ext cx="274638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Equation" r:id="rId10" imgW="253890" imgH="291973" progId="Equation.3">
                  <p:embed/>
                </p:oleObj>
              </mc:Choice>
              <mc:Fallback>
                <p:oleObj name="Equation" r:id="rId10" imgW="253890" imgH="29197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4827588"/>
                        <a:ext cx="274638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0" name="Object 5"/>
          <p:cNvGraphicFramePr>
            <a:graphicFrameLocks noChangeAspect="1"/>
          </p:cNvGraphicFramePr>
          <p:nvPr/>
        </p:nvGraphicFramePr>
        <p:xfrm>
          <a:off x="6845300" y="3478213"/>
          <a:ext cx="27463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Equation" r:id="rId12" imgW="253890" imgH="279279" progId="Equation.3">
                  <p:embed/>
                </p:oleObj>
              </mc:Choice>
              <mc:Fallback>
                <p:oleObj name="Equation" r:id="rId12" imgW="253890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00" y="3478213"/>
                        <a:ext cx="27463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J/K Flip-Flop: Example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5CE19-4E02-4235-9DB3-9BE772D5DE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57200" y="2527300"/>
          <a:ext cx="8128007" cy="309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101"/>
                <a:gridCol w="304734"/>
                <a:gridCol w="250221"/>
                <a:gridCol w="277478"/>
                <a:gridCol w="346681"/>
                <a:gridCol w="208276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  <a:gridCol w="277478"/>
              </a:tblGrid>
              <a:tr h="243829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5" marB="45715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433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8" marR="91438" marT="45715" marB="45715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339850" y="2682875"/>
            <a:ext cx="673100" cy="2516188"/>
            <a:chOff x="1340181" y="2682240"/>
            <a:chExt cx="672152" cy="2516505"/>
          </a:xfrm>
        </p:grpSpPr>
        <p:sp>
          <p:nvSpPr>
            <p:cNvPr id="29" name="Arc 28"/>
            <p:cNvSpPr/>
            <p:nvPr/>
          </p:nvSpPr>
          <p:spPr bwMode="auto">
            <a:xfrm>
              <a:off x="1340181" y="2729871"/>
              <a:ext cx="672152" cy="2468874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7" name="Arc 26"/>
            <p:cNvSpPr/>
            <p:nvPr/>
          </p:nvSpPr>
          <p:spPr bwMode="auto">
            <a:xfrm>
              <a:off x="1409933" y="2742573"/>
              <a:ext cx="548501" cy="1875074"/>
            </a:xfrm>
            <a:prstGeom prst="arc">
              <a:avLst>
                <a:gd name="adj1" fmla="val 16535043"/>
                <a:gd name="adj2" fmla="val 550106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7" name="Arc 56"/>
            <p:cNvSpPr/>
            <p:nvPr/>
          </p:nvSpPr>
          <p:spPr bwMode="auto">
            <a:xfrm>
              <a:off x="1400421" y="2682240"/>
              <a:ext cx="456556" cy="822429"/>
            </a:xfrm>
            <a:prstGeom prst="arc">
              <a:avLst>
                <a:gd name="adj1" fmla="val 18507242"/>
                <a:gd name="adj2" fmla="val 514818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3562350" y="2695575"/>
            <a:ext cx="671513" cy="2513013"/>
            <a:chOff x="3561829" y="2695575"/>
            <a:chExt cx="672152" cy="2512695"/>
          </a:xfrm>
        </p:grpSpPr>
        <p:sp>
          <p:nvSpPr>
            <p:cNvPr id="31" name="Arc 30"/>
            <p:cNvSpPr/>
            <p:nvPr/>
          </p:nvSpPr>
          <p:spPr bwMode="auto">
            <a:xfrm>
              <a:off x="3561829" y="2740019"/>
              <a:ext cx="672152" cy="2468251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4" name="Arc 53"/>
            <p:cNvSpPr/>
            <p:nvPr/>
          </p:nvSpPr>
          <p:spPr bwMode="auto">
            <a:xfrm>
              <a:off x="3687361" y="2793988"/>
              <a:ext cx="503716" cy="1463490"/>
            </a:xfrm>
            <a:prstGeom prst="arc">
              <a:avLst>
                <a:gd name="adj1" fmla="val 16535043"/>
                <a:gd name="adj2" fmla="val 5680173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8" name="Arc 57"/>
            <p:cNvSpPr/>
            <p:nvPr/>
          </p:nvSpPr>
          <p:spPr bwMode="auto">
            <a:xfrm>
              <a:off x="3628567" y="2695575"/>
              <a:ext cx="457635" cy="822221"/>
            </a:xfrm>
            <a:prstGeom prst="arc">
              <a:avLst>
                <a:gd name="adj1" fmla="val 18507242"/>
                <a:gd name="adj2" fmla="val 514818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6894513" y="2695575"/>
            <a:ext cx="671512" cy="2493963"/>
            <a:chOff x="6894301" y="2695575"/>
            <a:chExt cx="672152" cy="2493645"/>
          </a:xfrm>
        </p:grpSpPr>
        <p:sp>
          <p:nvSpPr>
            <p:cNvPr id="38" name="Arc 37"/>
            <p:cNvSpPr/>
            <p:nvPr/>
          </p:nvSpPr>
          <p:spPr bwMode="auto">
            <a:xfrm>
              <a:off x="6894301" y="2720972"/>
              <a:ext cx="672152" cy="2468248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5" name="Arc 44"/>
            <p:cNvSpPr/>
            <p:nvPr/>
          </p:nvSpPr>
          <p:spPr bwMode="auto">
            <a:xfrm>
              <a:off x="6972162" y="2743194"/>
              <a:ext cx="548210" cy="1874599"/>
            </a:xfrm>
            <a:prstGeom prst="arc">
              <a:avLst>
                <a:gd name="adj1" fmla="val 16535043"/>
                <a:gd name="adj2" fmla="val 550106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9" name="Arc 58"/>
            <p:cNvSpPr/>
            <p:nvPr/>
          </p:nvSpPr>
          <p:spPr bwMode="auto">
            <a:xfrm>
              <a:off x="6962628" y="2695575"/>
              <a:ext cx="457636" cy="822220"/>
            </a:xfrm>
            <a:prstGeom prst="arc">
              <a:avLst>
                <a:gd name="adj1" fmla="val 18507242"/>
                <a:gd name="adj2" fmla="val 514818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2451100" y="3105150"/>
            <a:ext cx="671513" cy="2103438"/>
            <a:chOff x="2451005" y="3105150"/>
            <a:chExt cx="672152" cy="2103120"/>
          </a:xfrm>
        </p:grpSpPr>
        <p:sp>
          <p:nvSpPr>
            <p:cNvPr id="28" name="Arc 27"/>
            <p:cNvSpPr/>
            <p:nvPr/>
          </p:nvSpPr>
          <p:spPr bwMode="auto">
            <a:xfrm>
              <a:off x="2451005" y="3105150"/>
              <a:ext cx="672152" cy="2103120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Arc 50"/>
            <p:cNvSpPr/>
            <p:nvPr/>
          </p:nvSpPr>
          <p:spPr bwMode="auto">
            <a:xfrm>
              <a:off x="2563825" y="3159117"/>
              <a:ext cx="503716" cy="1096797"/>
            </a:xfrm>
            <a:prstGeom prst="arc">
              <a:avLst>
                <a:gd name="adj1" fmla="val 16535043"/>
                <a:gd name="adj2" fmla="val 5657316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Arc 59"/>
            <p:cNvSpPr/>
            <p:nvPr/>
          </p:nvSpPr>
          <p:spPr bwMode="auto">
            <a:xfrm>
              <a:off x="2533634" y="3124197"/>
              <a:ext cx="438567" cy="393640"/>
            </a:xfrm>
            <a:prstGeom prst="arc">
              <a:avLst>
                <a:gd name="adj1" fmla="val 19828307"/>
                <a:gd name="adj2" fmla="val 514818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676775" y="3105150"/>
            <a:ext cx="671513" cy="2103438"/>
            <a:chOff x="4676775" y="3105150"/>
            <a:chExt cx="672152" cy="2103120"/>
          </a:xfrm>
        </p:grpSpPr>
        <p:sp>
          <p:nvSpPr>
            <p:cNvPr id="55" name="Arc 54"/>
            <p:cNvSpPr/>
            <p:nvPr/>
          </p:nvSpPr>
          <p:spPr bwMode="auto">
            <a:xfrm>
              <a:off x="4676775" y="3105150"/>
              <a:ext cx="672152" cy="2103120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6" name="Arc 55"/>
            <p:cNvSpPr/>
            <p:nvPr/>
          </p:nvSpPr>
          <p:spPr bwMode="auto">
            <a:xfrm>
              <a:off x="4802307" y="3162291"/>
              <a:ext cx="503716" cy="1096797"/>
            </a:xfrm>
            <a:prstGeom prst="arc">
              <a:avLst>
                <a:gd name="adj1" fmla="val 16535043"/>
                <a:gd name="adj2" fmla="val 5657316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3" name="Arc 62"/>
            <p:cNvSpPr/>
            <p:nvPr/>
          </p:nvSpPr>
          <p:spPr bwMode="auto">
            <a:xfrm>
              <a:off x="4781650" y="3124197"/>
              <a:ext cx="457635" cy="753949"/>
            </a:xfrm>
            <a:prstGeom prst="arc">
              <a:avLst>
                <a:gd name="adj1" fmla="val 18137065"/>
                <a:gd name="adj2" fmla="val 5657316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753100" y="3124200"/>
            <a:ext cx="703263" cy="2074863"/>
            <a:chOff x="5753100" y="3124200"/>
            <a:chExt cx="703263" cy="2074863"/>
          </a:xfrm>
        </p:grpSpPr>
        <p:sp>
          <p:nvSpPr>
            <p:cNvPr id="35" name="Arc 34"/>
            <p:cNvSpPr/>
            <p:nvPr/>
          </p:nvSpPr>
          <p:spPr bwMode="auto">
            <a:xfrm>
              <a:off x="5783263" y="3124200"/>
              <a:ext cx="673100" cy="2074863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4" name="Arc 43"/>
            <p:cNvSpPr/>
            <p:nvPr/>
          </p:nvSpPr>
          <p:spPr bwMode="auto">
            <a:xfrm>
              <a:off x="5867400" y="3124200"/>
              <a:ext cx="549275" cy="1500188"/>
            </a:xfrm>
            <a:prstGeom prst="arc">
              <a:avLst>
                <a:gd name="adj1" fmla="val 16535043"/>
                <a:gd name="adj2" fmla="val 550106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4" name="Arc 63"/>
            <p:cNvSpPr/>
            <p:nvPr/>
          </p:nvSpPr>
          <p:spPr bwMode="auto">
            <a:xfrm>
              <a:off x="5753100" y="3124200"/>
              <a:ext cx="593725" cy="769938"/>
            </a:xfrm>
            <a:prstGeom prst="arc">
              <a:avLst>
                <a:gd name="adj1" fmla="val 20258620"/>
                <a:gd name="adj2" fmla="val 5263544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7972425" y="2720975"/>
            <a:ext cx="704850" cy="2468563"/>
            <a:chOff x="7972425" y="2720340"/>
            <a:chExt cx="704850" cy="2468880"/>
          </a:xfrm>
        </p:grpSpPr>
        <p:sp>
          <p:nvSpPr>
            <p:cNvPr id="41" name="Arc 40"/>
            <p:cNvSpPr/>
            <p:nvPr/>
          </p:nvSpPr>
          <p:spPr bwMode="auto">
            <a:xfrm>
              <a:off x="8005763" y="2720340"/>
              <a:ext cx="671512" cy="2468880"/>
            </a:xfrm>
            <a:prstGeom prst="arc">
              <a:avLst>
                <a:gd name="adj1" fmla="val 16527894"/>
                <a:gd name="adj2" fmla="val 5499340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" name="Arc 47"/>
            <p:cNvSpPr/>
            <p:nvPr/>
          </p:nvSpPr>
          <p:spPr bwMode="auto">
            <a:xfrm>
              <a:off x="8077200" y="2742568"/>
              <a:ext cx="549275" cy="1875079"/>
            </a:xfrm>
            <a:prstGeom prst="arc">
              <a:avLst>
                <a:gd name="adj1" fmla="val 16535043"/>
                <a:gd name="adj2" fmla="val 5501061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5" name="Arc 64"/>
            <p:cNvSpPr/>
            <p:nvPr/>
          </p:nvSpPr>
          <p:spPr bwMode="auto">
            <a:xfrm>
              <a:off x="7972425" y="2875935"/>
              <a:ext cx="639763" cy="1006604"/>
            </a:xfrm>
            <a:prstGeom prst="arc">
              <a:avLst>
                <a:gd name="adj1" fmla="val 20255750"/>
                <a:gd name="adj2" fmla="val 5263544"/>
              </a:avLst>
            </a:prstGeom>
            <a:ln w="12700">
              <a:solidFill>
                <a:srgbClr val="FF0000"/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385888" y="2273300"/>
            <a:ext cx="534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SET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587875" y="2273300"/>
            <a:ext cx="803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CLEAR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301875" y="2273300"/>
            <a:ext cx="938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TOGGLE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610225" y="2057400"/>
            <a:ext cx="96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NO</a:t>
            </a:r>
          </a:p>
          <a:p>
            <a:pPr algn="ctr" eaLnBrk="1" hangingPunct="1"/>
            <a:r>
              <a:rPr lang="en-US" sz="1400" b="1"/>
              <a:t>CHANGE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405188" y="2273300"/>
            <a:ext cx="938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TOGGLE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848600" y="2057400"/>
            <a:ext cx="96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NO</a:t>
            </a:r>
          </a:p>
          <a:p>
            <a:pPr algn="ctr" eaLnBrk="1" hangingPunct="1"/>
            <a:r>
              <a:rPr lang="en-US" sz="1400" b="1"/>
              <a:t>CHANGE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934200" y="22733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Edges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73147-2710-4C46-9A0B-5331319821F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362200"/>
          <a:ext cx="731044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70"/>
                <a:gridCol w="548664"/>
                <a:gridCol w="365777"/>
                <a:gridCol w="365777"/>
                <a:gridCol w="365777"/>
                <a:gridCol w="365777"/>
                <a:gridCol w="365777"/>
                <a:gridCol w="365777"/>
                <a:gridCol w="365777"/>
                <a:gridCol w="386112"/>
                <a:gridCol w="345442"/>
                <a:gridCol w="365777"/>
                <a:gridCol w="365777"/>
                <a:gridCol w="365777"/>
                <a:gridCol w="365777"/>
                <a:gridCol w="365777"/>
                <a:gridCol w="365777"/>
                <a:gridCol w="365777"/>
                <a:gridCol w="365777"/>
              </a:tblGrid>
              <a:tr h="36576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44" marR="9144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1444" marR="914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1676400"/>
            <a:ext cx="2936875" cy="1501775"/>
            <a:chOff x="609600" y="1676400"/>
            <a:chExt cx="2937344" cy="1501666"/>
          </a:xfrm>
        </p:grpSpPr>
        <p:sp>
          <p:nvSpPr>
            <p:cNvPr id="22665" name="TextBox 6"/>
            <p:cNvSpPr txBox="1">
              <a:spLocks noChangeArrowheads="1"/>
            </p:cNvSpPr>
            <p:nvPr/>
          </p:nvSpPr>
          <p:spPr bwMode="auto">
            <a:xfrm>
              <a:off x="609600" y="1676400"/>
              <a:ext cx="29373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Positive Edge Transition</a:t>
              </a:r>
            </a:p>
          </p:txBody>
        </p:sp>
        <p:cxnSp>
          <p:nvCxnSpPr>
            <p:cNvPr id="14" name="Straight Arrow Connector 13"/>
            <p:cNvCxnSpPr>
              <a:stCxn id="22665" idx="2"/>
            </p:cNvCxnSpPr>
            <p:nvPr/>
          </p:nvCxnSpPr>
          <p:spPr bwMode="auto">
            <a:xfrm rot="16200000" flipH="1">
              <a:off x="2257022" y="1897671"/>
              <a:ext cx="1101645" cy="1459145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078038" y="2076450"/>
            <a:ext cx="5145087" cy="2686050"/>
            <a:chOff x="2078272" y="2076510"/>
            <a:chExt cx="5144962" cy="2685990"/>
          </a:xfrm>
        </p:grpSpPr>
        <p:cxnSp>
          <p:nvCxnSpPr>
            <p:cNvPr id="16" name="Straight Arrow Connector 15"/>
            <p:cNvCxnSpPr>
              <a:stCxn id="22665" idx="2"/>
            </p:cNvCxnSpPr>
            <p:nvPr/>
          </p:nvCxnSpPr>
          <p:spPr bwMode="auto">
            <a:xfrm rot="16200000" flipH="1">
              <a:off x="3733200" y="421582"/>
              <a:ext cx="1085826" cy="439568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2665" idx="2"/>
            </p:cNvCxnSpPr>
            <p:nvPr/>
          </p:nvCxnSpPr>
          <p:spPr bwMode="auto">
            <a:xfrm rot="16200000" flipH="1">
              <a:off x="1105949" y="3048833"/>
              <a:ext cx="2685990" cy="74134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22665" idx="2"/>
            </p:cNvCxnSpPr>
            <p:nvPr/>
          </p:nvCxnSpPr>
          <p:spPr bwMode="auto">
            <a:xfrm rot="16200000" flipH="1">
              <a:off x="2210822" y="1943960"/>
              <a:ext cx="2670115" cy="293521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2665" idx="2"/>
            </p:cNvCxnSpPr>
            <p:nvPr/>
          </p:nvCxnSpPr>
          <p:spPr bwMode="auto">
            <a:xfrm rot="16200000" flipH="1">
              <a:off x="3307758" y="847024"/>
              <a:ext cx="2685990" cy="5144962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09600" y="3200400"/>
            <a:ext cx="4419600" cy="3048000"/>
            <a:chOff x="609600" y="3200400"/>
            <a:chExt cx="4419600" cy="3048000"/>
          </a:xfrm>
        </p:grpSpPr>
        <p:sp>
          <p:nvSpPr>
            <p:cNvPr id="22659" name="TextBox 28"/>
            <p:cNvSpPr txBox="1">
              <a:spLocks noChangeArrowheads="1"/>
            </p:cNvSpPr>
            <p:nvPr/>
          </p:nvSpPr>
          <p:spPr bwMode="auto">
            <a:xfrm>
              <a:off x="609600" y="5848290"/>
              <a:ext cx="30511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Negative Edge Transition</a:t>
              </a:r>
            </a:p>
          </p:txBody>
        </p:sp>
        <p:cxnSp>
          <p:nvCxnSpPr>
            <p:cNvPr id="33" name="Straight Arrow Connector 32"/>
            <p:cNvCxnSpPr>
              <a:stCxn id="22659" idx="0"/>
            </p:cNvCxnSpPr>
            <p:nvPr/>
          </p:nvCxnSpPr>
          <p:spPr bwMode="auto">
            <a:xfrm rot="5400000" flipH="1" flipV="1">
              <a:off x="2258219" y="3077369"/>
              <a:ext cx="2647950" cy="2894012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135188" y="3200400"/>
            <a:ext cx="5789612" cy="2647950"/>
            <a:chOff x="2135178" y="3200400"/>
            <a:chExt cx="5789622" cy="2647890"/>
          </a:xfrm>
        </p:grpSpPr>
        <p:cxnSp>
          <p:nvCxnSpPr>
            <p:cNvPr id="30" name="Straight Arrow Connector 29"/>
            <p:cNvCxnSpPr>
              <a:stCxn id="22659" idx="0"/>
            </p:cNvCxnSpPr>
            <p:nvPr/>
          </p:nvCxnSpPr>
          <p:spPr bwMode="auto">
            <a:xfrm rot="5400000" flipH="1" flipV="1">
              <a:off x="2467773" y="4429870"/>
              <a:ext cx="1085825" cy="1751015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2659" idx="0"/>
            </p:cNvCxnSpPr>
            <p:nvPr/>
          </p:nvCxnSpPr>
          <p:spPr bwMode="auto">
            <a:xfrm rot="5400000" flipH="1" flipV="1">
              <a:off x="3572675" y="3324968"/>
              <a:ext cx="1085825" cy="396081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2659" idx="0"/>
            </p:cNvCxnSpPr>
            <p:nvPr/>
          </p:nvCxnSpPr>
          <p:spPr bwMode="auto">
            <a:xfrm rot="5400000" flipH="1" flipV="1">
              <a:off x="3706044" y="1629534"/>
              <a:ext cx="2647890" cy="5789622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1225185" y="1318345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/>
              <a:t>Rising Edge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5949" y="6259677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/>
              <a:t>Falling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POS &amp; NEG Edge Triggered 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84519-D8C8-4A14-A31B-1287945D84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3556" name="Group 19"/>
          <p:cNvGrpSpPr>
            <a:grpSpLocks/>
          </p:cNvGrpSpPr>
          <p:nvPr/>
        </p:nvGrpSpPr>
        <p:grpSpPr bwMode="auto">
          <a:xfrm>
            <a:off x="1265238" y="1722438"/>
            <a:ext cx="2468562" cy="2011362"/>
            <a:chOff x="2575560" y="1874520"/>
            <a:chExt cx="2468880" cy="2011680"/>
          </a:xfrm>
        </p:grpSpPr>
        <p:graphicFrame>
          <p:nvGraphicFramePr>
            <p:cNvPr id="23626" name="Object 7"/>
            <p:cNvGraphicFramePr>
              <a:graphicFrameLocks noChangeAspect="1"/>
            </p:cNvGraphicFramePr>
            <p:nvPr/>
          </p:nvGraphicFramePr>
          <p:xfrm>
            <a:off x="4191000" y="315945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4" name="Equation" r:id="rId4" imgW="190500" imgH="279400" progId="Equation.3">
                    <p:embed/>
                  </p:oleObj>
                </mc:Choice>
                <mc:Fallback>
                  <p:oleObj name="Equation" r:id="rId4" imgW="190500" imgH="279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315945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627" name="Group 13"/>
            <p:cNvGrpSpPr>
              <a:grpSpLocks/>
            </p:cNvGrpSpPr>
            <p:nvPr/>
          </p:nvGrpSpPr>
          <p:grpSpPr bwMode="auto">
            <a:xfrm>
              <a:off x="4495800" y="2437606"/>
              <a:ext cx="548640" cy="915988"/>
              <a:chOff x="4211016" y="2362200"/>
              <a:chExt cx="548640" cy="915988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210310" y="2362765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4210310" y="3277310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28" name="Group 12"/>
            <p:cNvGrpSpPr>
              <a:grpSpLocks/>
            </p:cNvGrpSpPr>
            <p:nvPr/>
          </p:nvGrpSpPr>
          <p:grpSpPr bwMode="auto">
            <a:xfrm>
              <a:off x="2575560" y="2437606"/>
              <a:ext cx="548640" cy="915988"/>
              <a:chOff x="2575560" y="2362200"/>
              <a:chExt cx="548640" cy="915988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2575560" y="2362765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2575560" y="3277310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3124906" y="1874520"/>
              <a:ext cx="1370188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5400000">
              <a:off x="3124902" y="3214586"/>
              <a:ext cx="273093" cy="273085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631" name="TextBox 16"/>
            <p:cNvSpPr txBox="1">
              <a:spLocks noChangeArrowheads="1"/>
            </p:cNvSpPr>
            <p:nvPr/>
          </p:nvSpPr>
          <p:spPr bwMode="auto">
            <a:xfrm>
              <a:off x="3352800" y="3200400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sp>
          <p:nvSpPr>
            <p:cNvPr id="23632" name="TextBox 17"/>
            <p:cNvSpPr txBox="1">
              <a:spLocks noChangeArrowheads="1"/>
            </p:cNvSpPr>
            <p:nvPr/>
          </p:nvSpPr>
          <p:spPr bwMode="auto">
            <a:xfrm>
              <a:off x="3200400" y="228600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D</a:t>
              </a:r>
              <a:endParaRPr lang="en-US" b="1"/>
            </a:p>
          </p:txBody>
        </p:sp>
        <p:sp>
          <p:nvSpPr>
            <p:cNvPr id="23633" name="TextBox 18"/>
            <p:cNvSpPr txBox="1">
              <a:spLocks noChangeArrowheads="1"/>
            </p:cNvSpPr>
            <p:nvPr/>
          </p:nvSpPr>
          <p:spPr bwMode="auto">
            <a:xfrm>
              <a:off x="4114800" y="228600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770438" y="1722438"/>
          <a:ext cx="2925764" cy="201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41"/>
                <a:gridCol w="731441"/>
                <a:gridCol w="731441"/>
                <a:gridCol w="731441"/>
              </a:tblGrid>
              <a:tr h="4571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65">
                <a:tc gridSpan="4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91430" marR="91430" marT="45713" marB="457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2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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: Rising Edge of Clock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81" name="Object 3"/>
          <p:cNvGraphicFramePr>
            <a:graphicFrameLocks noChangeAspect="1"/>
          </p:cNvGraphicFramePr>
          <p:nvPr/>
        </p:nvGraphicFramePr>
        <p:xfrm>
          <a:off x="7221538" y="1749425"/>
          <a:ext cx="2349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5" name="Equation" r:id="rId6" imgW="190500" imgH="279400" progId="Equation.3">
                  <p:embed/>
                </p:oleObj>
              </mc:Choice>
              <mc:Fallback>
                <p:oleObj name="Equation" r:id="rId6" imgW="1905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1749425"/>
                        <a:ext cx="2349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3"/>
          <p:cNvGraphicFramePr>
            <a:graphicFrameLocks noChangeAspect="1"/>
          </p:cNvGraphicFramePr>
          <p:nvPr/>
        </p:nvGraphicFramePr>
        <p:xfrm>
          <a:off x="6473825" y="1825625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6" name="Equation" r:id="rId8" imgW="190335" imgH="215713" progId="Equation.3">
                  <p:embed/>
                </p:oleObj>
              </mc:Choice>
              <mc:Fallback>
                <p:oleObj name="Equation" r:id="rId8" imgW="190335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1825625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770438" y="4770438"/>
          <a:ext cx="2925764" cy="201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41"/>
                <a:gridCol w="731441"/>
                <a:gridCol w="731441"/>
                <a:gridCol w="731441"/>
              </a:tblGrid>
              <a:tr h="4571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CLK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0" marR="91430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65">
                <a:tc gridSpan="4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91430" marR="91430" marT="45713" marB="457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2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: Falling Edge of Clock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713" marB="457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07" name="Object 4"/>
          <p:cNvGraphicFramePr>
            <a:graphicFrameLocks noChangeAspect="1"/>
          </p:cNvGraphicFramePr>
          <p:nvPr/>
        </p:nvGraphicFramePr>
        <p:xfrm>
          <a:off x="7221538" y="4797425"/>
          <a:ext cx="2349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7" name="Equation" r:id="rId10" imgW="190500" imgH="279400" progId="Equation.3">
                  <p:embed/>
                </p:oleObj>
              </mc:Choice>
              <mc:Fallback>
                <p:oleObj name="Equation" r:id="rId10" imgW="1905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4797425"/>
                        <a:ext cx="2349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08" name="Object 5"/>
          <p:cNvGraphicFramePr>
            <a:graphicFrameLocks noChangeAspect="1"/>
          </p:cNvGraphicFramePr>
          <p:nvPr/>
        </p:nvGraphicFramePr>
        <p:xfrm>
          <a:off x="6473825" y="4873625"/>
          <a:ext cx="2286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8" name="Equation" r:id="rId11" imgW="190335" imgH="215713" progId="Equation.3">
                  <p:embed/>
                </p:oleObj>
              </mc:Choice>
              <mc:Fallback>
                <p:oleObj name="Equation" r:id="rId11" imgW="190335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4873625"/>
                        <a:ext cx="2286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609" name="Group 64"/>
          <p:cNvGrpSpPr>
            <a:grpSpLocks/>
          </p:cNvGrpSpPr>
          <p:nvPr/>
        </p:nvGrpSpPr>
        <p:grpSpPr bwMode="auto">
          <a:xfrm>
            <a:off x="1265238" y="4770438"/>
            <a:ext cx="2468562" cy="2011362"/>
            <a:chOff x="1264920" y="4236720"/>
            <a:chExt cx="2468880" cy="2011680"/>
          </a:xfrm>
        </p:grpSpPr>
        <p:graphicFrame>
          <p:nvGraphicFramePr>
            <p:cNvPr id="23613" name="Object 6"/>
            <p:cNvGraphicFramePr>
              <a:graphicFrameLocks noChangeAspect="1"/>
            </p:cNvGraphicFramePr>
            <p:nvPr/>
          </p:nvGraphicFramePr>
          <p:xfrm>
            <a:off x="2880360" y="5521656"/>
            <a:ext cx="2286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9" name="Equation" r:id="rId12" imgW="190500" imgH="279400" progId="Equation.3">
                    <p:embed/>
                  </p:oleObj>
                </mc:Choice>
                <mc:Fallback>
                  <p:oleObj name="Equation" r:id="rId12" imgW="190500" imgH="279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360" y="5521656"/>
                          <a:ext cx="2286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614" name="Group 13"/>
            <p:cNvGrpSpPr>
              <a:grpSpLocks/>
            </p:cNvGrpSpPr>
            <p:nvPr/>
          </p:nvGrpSpPr>
          <p:grpSpPr bwMode="auto">
            <a:xfrm>
              <a:off x="3185160" y="4799806"/>
              <a:ext cx="548640" cy="915988"/>
              <a:chOff x="4211016" y="2362200"/>
              <a:chExt cx="548640" cy="915988"/>
            </a:xfrm>
          </p:grpSpPr>
          <p:cxnSp>
            <p:nvCxnSpPr>
              <p:cNvPr id="59" name="Straight Connector 58"/>
              <p:cNvCxnSpPr/>
              <p:nvPr/>
            </p:nvCxnSpPr>
            <p:spPr bwMode="auto">
              <a:xfrm>
                <a:off x="4210310" y="2362765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4210310" y="3277310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15" name="Group 12"/>
            <p:cNvGrpSpPr>
              <a:grpSpLocks/>
            </p:cNvGrpSpPr>
            <p:nvPr/>
          </p:nvGrpSpPr>
          <p:grpSpPr bwMode="auto">
            <a:xfrm>
              <a:off x="1264920" y="4799806"/>
              <a:ext cx="548640" cy="915988"/>
              <a:chOff x="2575560" y="2362200"/>
              <a:chExt cx="548640" cy="915988"/>
            </a:xfrm>
          </p:grpSpPr>
          <p:cxnSp>
            <p:nvCxnSpPr>
              <p:cNvPr id="57" name="Straight Connector 56"/>
              <p:cNvCxnSpPr/>
              <p:nvPr/>
            </p:nvCxnSpPr>
            <p:spPr bwMode="auto">
              <a:xfrm flipH="1">
                <a:off x="2575560" y="2362765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 bwMode="auto">
              <a:xfrm flipH="1">
                <a:off x="2575560" y="3277310"/>
                <a:ext cx="549346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>
            <a:xfrm>
              <a:off x="1814266" y="4236720"/>
              <a:ext cx="1370188" cy="201168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1814262" y="5576786"/>
              <a:ext cx="273093" cy="273085"/>
            </a:xfrm>
            <a:prstGeom prst="triangle">
              <a:avLst/>
            </a:prstGeom>
            <a:ln w="1905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618" name="TextBox 53"/>
            <p:cNvSpPr txBox="1">
              <a:spLocks noChangeArrowheads="1"/>
            </p:cNvSpPr>
            <p:nvPr/>
          </p:nvSpPr>
          <p:spPr bwMode="auto">
            <a:xfrm>
              <a:off x="2042160" y="5562600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CLK</a:t>
              </a:r>
              <a:endParaRPr lang="en-US" b="1"/>
            </a:p>
          </p:txBody>
        </p:sp>
        <p:sp>
          <p:nvSpPr>
            <p:cNvPr id="23619" name="TextBox 54"/>
            <p:cNvSpPr txBox="1">
              <a:spLocks noChangeArrowheads="1"/>
            </p:cNvSpPr>
            <p:nvPr/>
          </p:nvSpPr>
          <p:spPr bwMode="auto">
            <a:xfrm>
              <a:off x="1889760" y="4648200"/>
              <a:ext cx="3321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D</a:t>
              </a:r>
              <a:endParaRPr lang="en-US" b="1"/>
            </a:p>
          </p:txBody>
        </p:sp>
        <p:sp>
          <p:nvSpPr>
            <p:cNvPr id="23620" name="TextBox 55"/>
            <p:cNvSpPr txBox="1">
              <a:spLocks noChangeArrowheads="1"/>
            </p:cNvSpPr>
            <p:nvPr/>
          </p:nvSpPr>
          <p:spPr bwMode="auto">
            <a:xfrm>
              <a:off x="2804160" y="4648200"/>
              <a:ext cx="3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/>
                <a:t>Q</a:t>
              </a:r>
              <a:endParaRPr lang="en-US" b="1"/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579285" y="5587896"/>
              <a:ext cx="228629" cy="2286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3610" name="TextBox 65"/>
          <p:cNvSpPr txBox="1">
            <a:spLocks noChangeArrowheads="1"/>
          </p:cNvSpPr>
          <p:nvPr/>
        </p:nvSpPr>
        <p:spPr bwMode="auto">
          <a:xfrm>
            <a:off x="2895600" y="1219200"/>
            <a:ext cx="311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Positive Edge Trigger</a:t>
            </a:r>
          </a:p>
        </p:txBody>
      </p:sp>
      <p:sp>
        <p:nvSpPr>
          <p:cNvPr id="23611" name="TextBox 66"/>
          <p:cNvSpPr txBox="1">
            <a:spLocks noChangeArrowheads="1"/>
          </p:cNvSpPr>
          <p:nvPr/>
        </p:nvSpPr>
        <p:spPr bwMode="auto">
          <a:xfrm>
            <a:off x="2819400" y="4267200"/>
            <a:ext cx="324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Negative Edge Trigger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066800" y="4038600"/>
            <a:ext cx="7086600" cy="1588"/>
          </a:xfrm>
          <a:prstGeom prst="line">
            <a:avLst/>
          </a:prstGeom>
          <a:ln w="12700">
            <a:solidFill>
              <a:srgbClr val="0000FF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2700">
          <a:solidFill>
            <a:srgbClr val="FF0000"/>
          </a:solidFill>
          <a:headEnd type="stealth" w="lg" len="lg"/>
          <a:tailEnd type="oval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 bwMode="auto">
        <a:ln w="101600">
          <a:solidFill>
            <a:srgbClr val="00B050">
              <a:alpha val="50196"/>
            </a:srgb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6567</TotalTime>
  <Words>1383</Words>
  <Application>Microsoft Office PowerPoint</Application>
  <PresentationFormat>On-screen Show (4:3)</PresentationFormat>
  <Paragraphs>481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PLTW - Master</vt:lpstr>
      <vt:lpstr>PLTW - Master - Theme</vt:lpstr>
      <vt:lpstr>Equation</vt:lpstr>
      <vt:lpstr>PowerPoint Presentation</vt:lpstr>
      <vt:lpstr>Flip-Flops &amp; Latches</vt:lpstr>
      <vt:lpstr>Sequential Logic &amp; The Flip-Flop</vt:lpstr>
      <vt:lpstr>D Flip-Flop: Excitation Table</vt:lpstr>
      <vt:lpstr>D Flip-Flop: Example Timing</vt:lpstr>
      <vt:lpstr>J/K Flip-Flop: Excitation Table</vt:lpstr>
      <vt:lpstr>J/K Flip-Flop: Example Timing</vt:lpstr>
      <vt:lpstr>Clock Edges</vt:lpstr>
      <vt:lpstr>POS &amp; NEG Edge Triggered D</vt:lpstr>
      <vt:lpstr>POS &amp; NEG Edge Triggered J/K</vt:lpstr>
      <vt:lpstr>Flip-Flop Timing</vt:lpstr>
      <vt:lpstr>Asynchronous Inputs</vt:lpstr>
      <vt:lpstr>D Flip-Flop: PR &amp; CLR Timing</vt:lpstr>
      <vt:lpstr>Transparent D-Latch</vt:lpstr>
      <vt:lpstr>Transparent D-Latch: Example Timing</vt:lpstr>
      <vt:lpstr>Flip-Flop Vs. Latch</vt:lpstr>
      <vt:lpstr>Flip-Flops &amp; Latches</vt:lpstr>
      <vt:lpstr>74LS74: D Flip-Flop</vt:lpstr>
      <vt:lpstr>74LS76: J/K Flip-Flop</vt:lpstr>
      <vt:lpstr>74LS75: D Latch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Flip-Flops and Latches</dc:title>
  <dc:subject>Digital Electronics - PLTW</dc:subject>
  <dc:creator>DE Review Team</dc:creator>
  <cp:keywords>Presentation</cp:keywords>
  <cp:lastModifiedBy>Jason Rausch</cp:lastModifiedBy>
  <cp:revision>80</cp:revision>
  <dcterms:created xsi:type="dcterms:W3CDTF">2008-03-24T14:30:01Z</dcterms:created>
  <dcterms:modified xsi:type="dcterms:W3CDTF">2014-02-20T01:50:51Z</dcterms:modified>
</cp:coreProperties>
</file>